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sv"/>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sv" altLang="ko-KR" b="1">
                <a:solidFill>
                  <a:schemeClr val="tx1">
                    <a:lumMod val="50000"/>
                    <a:lumOff val="50000"/>
                  </a:schemeClr>
                </a:solidFill>
              </a:rPr>
              <a:t>Nr.16</a:t>
            </a:r>
            <a:r xmlns:a="http://schemas.openxmlformats.org/drawingml/2006/main">
              <a:rPr lang="sv" altLang="en-US" b="1">
                <a:solidFill>
                  <a:schemeClr val="tx1">
                    <a:lumMod val="50000"/>
                    <a:lumOff val="50000"/>
                  </a:schemeClr>
                </a:solidFill>
              </a:rPr>
              <a:t> </a:t>
            </a:r>
            <a:r xmlns:a="http://schemas.openxmlformats.org/drawingml/2006/main">
              <a:rPr lang="sv" altLang="ko-KR" b="1">
                <a:solidFill>
                  <a:schemeClr val="tx1">
                    <a:lumMod val="50000"/>
                    <a:lumOff val="50000"/>
                  </a:schemeClr>
                </a:solidFill>
              </a:rPr>
              <a:t>De</a:t>
            </a:r>
            <a:r xmlns:a="http://schemas.openxmlformats.org/drawingml/2006/main">
              <a:rPr lang="sv" altLang="en-US" b="1">
                <a:solidFill>
                  <a:schemeClr val="tx1">
                    <a:lumMod val="50000"/>
                    <a:lumOff val="50000"/>
                  </a:schemeClr>
                </a:solidFill>
              </a:rPr>
              <a:t> </a:t>
            </a:r>
            <a:r xmlns:a="http://schemas.openxmlformats.org/drawingml/2006/main">
              <a:rPr lang="sv" altLang="ko-KR" b="1">
                <a:solidFill>
                  <a:schemeClr val="tx1">
                    <a:lumMod val="50000"/>
                    <a:lumOff val="50000"/>
                  </a:schemeClr>
                </a:solidFill>
              </a:rPr>
              <a:t>Ord</a:t>
            </a:r>
            <a:r xmlns:a="http://schemas.openxmlformats.org/drawingml/2006/main">
              <a:rPr lang="sv" altLang="en-US" b="1">
                <a:solidFill>
                  <a:schemeClr val="tx1">
                    <a:lumMod val="50000"/>
                    <a:lumOff val="50000"/>
                  </a:schemeClr>
                </a:solidFill>
              </a:rPr>
              <a:t> </a:t>
            </a:r>
            <a:r xmlns:a="http://schemas.openxmlformats.org/drawingml/2006/main">
              <a:rPr lang="sv" altLang="ko-KR" b="1">
                <a:solidFill>
                  <a:schemeClr val="tx1">
                    <a:lumMod val="50000"/>
                    <a:lumOff val="50000"/>
                  </a:schemeClr>
                </a:solidFill>
              </a:rPr>
              <a:t>av</a:t>
            </a:r>
            <a:r xmlns:a="http://schemas.openxmlformats.org/drawingml/2006/main">
              <a:rPr lang="sv" altLang="en-US" b="1">
                <a:solidFill>
                  <a:schemeClr val="tx1">
                    <a:lumMod val="50000"/>
                    <a:lumOff val="50000"/>
                  </a:schemeClr>
                </a:solidFill>
              </a:rPr>
              <a:t> </a:t>
            </a:r>
            <a:r xmlns:a="http://schemas.openxmlformats.org/drawingml/2006/main">
              <a:rPr lang="sv" altLang="ko-KR" b="1">
                <a:solidFill>
                  <a:schemeClr val="tx1">
                    <a:lumMod val="50000"/>
                    <a:lumOff val="50000"/>
                  </a:schemeClr>
                </a:solidFill>
              </a:rPr>
              <a:t>Gud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sv" altLang="ko-KR" sz="4000"/>
              <a:t>Gud kallade Moses</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sv" altLang="ko-KR" sz="4000">
                <a:solidFill>
                  <a:srgbClr val="FF0000"/>
                </a:solidFill>
              </a:rPr>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sv" altLang="ko-KR" sz="3200">
                <a:solidFill>
                  <a:schemeClr val="tx1">
                    <a:lumMod val="65000"/>
                    <a:lumOff val="35000"/>
                  </a:schemeClr>
                </a:solidFill>
              </a:rPr>
              <a:t>När Mose hörde Guds röst, vad såg han?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vacker vinranka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moln och åska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brinnande buske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delat hav</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sv" altLang="en-US" sz="2800">
                <a:solidFill>
                  <a:srgbClr val="FF0000"/>
                </a:solidFill>
              </a:rPr>
              <a:t>③ </a:t>
            </a:r>
            <a:r xmlns:a="http://schemas.openxmlformats.org/drawingml/2006/main">
              <a:rPr lang="sv" altLang="ko-KR" sz="2800">
                <a:solidFill>
                  <a:srgbClr val="FF0000"/>
                </a:solidFill>
              </a:rPr>
              <a:t>brinnande buske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b="1">
                <a:solidFill>
                  <a:schemeClr val="tx1">
                    <a:lumMod val="50000"/>
                    <a:lumOff val="50000"/>
                  </a:schemeClr>
                </a:solidFill>
              </a:rPr>
              <a:t>Nr 25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400"/>
              <a:t>Gideon och hans 300 män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a:t>
            </a:r>
            <a:r xmlns:a="http://schemas.openxmlformats.org/drawingml/2006/main">
              <a:rPr lang="sv" altLang="en-US" sz="4000">
                <a:solidFill>
                  <a:srgbClr val="FF0000"/>
                </a:solidFill>
              </a:rPr>
              <a:t> </a:t>
            </a:r>
            <a:r xmlns:a="http://schemas.openxmlformats.org/drawingml/2006/main">
              <a:rPr lang="sv" altLang="ko-KR" sz="4000">
                <a:solidFill>
                  <a:srgbClr val="FF0000"/>
                </a:solidFill>
              </a:rPr>
              <a:t>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t>När HERRENS ängel visade sig för Gideon, sade han: "HERREN är med dig, du kämpe."</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v" altLang="ko-KR" sz="2800">
                <a:solidFill>
                  <a:schemeClr val="tx1">
                    <a:lumMod val="65000"/>
                    <a:lumOff val="35000"/>
                  </a:schemeClr>
                </a:solidFill>
              </a:rPr>
              <a:t>Domare</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600">
                <a:solidFill>
                  <a:schemeClr val="tx1">
                    <a:lumMod val="65000"/>
                    <a:lumOff val="35000"/>
                  </a:schemeClr>
                </a:solidFill>
              </a:rPr>
              <a:t>Herrens ängel visade sig för Gideon och sade: "Gud är med dig, du mäktige krigare." Gud gav honom trygghet genom dagg och fleece.</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När han hade förtroende för att Gud kallade honom, bröt han ner Baal och dess altare som israeliterna tillbad.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Gud sa till Gideon att han skulle välja krigare för att besegra midjaniterna. Enligt Guds anvisning valdes endast 300 män ut.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Gud gav honom en underbar plan för att attackera dem. Gud lät dem ha trumpeter och tomma burkar med facklor inuti.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På natten genomförde Gideon och hans 300 män den plan som Gud gav dem. De vann kriget mot midjaniterna.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3600">
                <a:solidFill>
                  <a:schemeClr val="tx1">
                    <a:lumMod val="65000"/>
                    <a:lumOff val="35000"/>
                  </a:schemeClr>
                </a:solidFill>
              </a:rPr>
              <a:t>Gideon och hans 300 män vann kriget mot många midjaniter endast genom att lyda Guds order.</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v" altLang="ko-KR" sz="3600">
                <a:solidFill>
                  <a:schemeClr val="tx1">
                    <a:lumMod val="65000"/>
                    <a:lumOff val="35000"/>
                  </a:schemeClr>
                </a:solidFill>
              </a:rPr>
              <a:t>Hemligheten att vinna i mitt liv är att lyda Gud.</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3200"/>
              <a:t>Gud?</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Han är den allsmäktige Guden som kan besegra många fiendestyrkor med endast 300 man.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Som inte användes för att Gideon och hans 300 män skulle besegra sin fiende?</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burkar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svärd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ficklampor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trumpeter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rgbClr val="FF0000"/>
                </a:solidFill>
              </a:rPr>
              <a:t>② </a:t>
            </a:r>
            <a:r xmlns:a="http://schemas.openxmlformats.org/drawingml/2006/main">
              <a:rPr lang="sv" altLang="ko-KR" sz="2800">
                <a:solidFill>
                  <a:srgbClr val="FF0000"/>
                </a:solidFill>
              </a:rPr>
              <a:t>svärd</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sv" altLang="ko-KR" sz="3600">
                <a:solidFill>
                  <a:schemeClr val="tx1">
                    <a:lumMod val="65000"/>
                    <a:lumOff val="35000"/>
                  </a:schemeClr>
                </a:solidFill>
              </a:rPr>
              <a:t>När HERREN såg att han hade gått över för att se, kallade Gud till honom</a:t>
            </a:r>
          </a:p>
          <a:p>
            <a:r xmlns:a="http://schemas.openxmlformats.org/drawingml/2006/main">
              <a:rPr lang="sv" altLang="ko-KR" sz="3600">
                <a:solidFill>
                  <a:schemeClr val="tx1">
                    <a:lumMod val="65000"/>
                    <a:lumOff val="35000"/>
                  </a:schemeClr>
                </a:solidFill>
              </a:rPr>
              <a:t>inifrån busken,</a:t>
            </a:r>
          </a:p>
          <a:p>
            <a:r xmlns:a="http://schemas.openxmlformats.org/drawingml/2006/main">
              <a:rPr lang="sv" altLang="ko-KR" sz="3600">
                <a:solidFill>
                  <a:schemeClr val="tx1">
                    <a:lumMod val="65000"/>
                    <a:lumOff val="35000"/>
                  </a:schemeClr>
                </a:solidFill>
              </a:rPr>
              <a:t>"Moses! Moses!" Och Mose sade: "Här är jag."</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sv" altLang="ko-KR" sz="2800">
                <a:solidFill>
                  <a:schemeClr val="tx1">
                    <a:lumMod val="65000"/>
                    <a:lumOff val="35000"/>
                  </a:schemeClr>
                </a:solidFill>
              </a:rPr>
              <a:t>Exodus</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a:t>
            </a:r>
            <a:r xmlns:a="http://schemas.openxmlformats.org/drawingml/2006/main">
              <a:rPr lang="sv" altLang="en-US" sz="4000">
                <a:solidFill>
                  <a:srgbClr val="FF0000"/>
                </a:solidFill>
              </a:rPr>
              <a:t> </a:t>
            </a:r>
            <a:r xmlns:a="http://schemas.openxmlformats.org/drawingml/2006/main">
              <a:rPr lang="sv" altLang="ko-KR" sz="4000">
                <a:solidFill>
                  <a:srgbClr val="FF0000"/>
                </a:solidFill>
              </a:rPr>
              <a:t>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t>När HERRENS ängel visade sig för Gideon, sade han: "HERREN är med dig, du kämpe."</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v" altLang="ko-KR" sz="2800">
                <a:solidFill>
                  <a:schemeClr val="tx1">
                    <a:lumMod val="65000"/>
                    <a:lumOff val="35000"/>
                  </a:schemeClr>
                </a:solidFill>
              </a:rPr>
              <a:t>Domare</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sv" altLang="ko-KR" b="1">
                <a:solidFill>
                  <a:schemeClr val="tx1">
                    <a:lumMod val="50000"/>
                    <a:lumOff val="50000"/>
                  </a:schemeClr>
                </a:solidFill>
              </a:rPr>
              <a:t>Nr 26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sv" altLang="ko-KR" sz="4000"/>
              <a:t>Simson, en stark krigare.</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sv" altLang="ko-KR" sz="3600">
                <a:solidFill>
                  <a:schemeClr val="tx1">
                    <a:lumMod val="65000"/>
                    <a:lumOff val="35000"/>
                  </a:schemeClr>
                </a:solidFill>
              </a:rPr>
              <a:t>Kvinnan födde en pojke och gav honom namnet Simson. Han växte och Herren välsignade honom,</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sv" altLang="ko-KR" sz="2800">
                <a:solidFill>
                  <a:schemeClr val="tx1">
                    <a:lumMod val="65000"/>
                    <a:lumOff val="35000"/>
                  </a:schemeClr>
                </a:solidFill>
              </a:rPr>
              <a:t>Domare</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sv" altLang="ko-KR" sz="2500">
                <a:solidFill>
                  <a:schemeClr val="tx1">
                    <a:lumMod val="65000"/>
                    <a:lumOff val="35000"/>
                  </a:schemeClr>
                </a:solidFill>
              </a:rPr>
              <a:t>Det fanns en ledare som hette Simson bland israeliternas ledare. Han var en man som skulle skiljas åt Gud från födseln.</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sv" altLang="ko-KR" sz="2400">
                <a:solidFill>
                  <a:schemeClr val="tx1">
                    <a:lumMod val="65000"/>
                    <a:lumOff val="35000"/>
                  </a:schemeClr>
                </a:solidFill>
              </a:rPr>
              <a:t>Simson var en mycket stark krigare. På grund av Simson kunde filistéerna och de andra länderna som förtryckte dem inte förtrycka israeliterna</a:t>
            </a:r>
            <a:r xmlns:a="http://schemas.openxmlformats.org/drawingml/2006/main">
              <a:rPr lang="sv" altLang="en-US" sz="2400">
                <a:solidFill>
                  <a:schemeClr val="tx1">
                    <a:lumMod val="65000"/>
                    <a:lumOff val="35000"/>
                  </a:schemeClr>
                </a:solidFill>
              </a:rPr>
              <a:t> </a:t>
            </a:r>
            <a:r xmlns:a="http://schemas.openxmlformats.org/drawingml/2006/main">
              <a:rPr lang="sv" altLang="ko-KR" sz="2400">
                <a:solidFill>
                  <a:schemeClr val="tx1">
                    <a:lumMod val="65000"/>
                    <a:lumOff val="35000"/>
                  </a:schemeClr>
                </a:solidFill>
              </a:rPr>
              <a:t>längre.</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sv" altLang="ko-KR" sz="2400">
                <a:solidFill>
                  <a:schemeClr val="tx1">
                    <a:lumMod val="65000"/>
                    <a:lumOff val="35000"/>
                  </a:schemeClr>
                </a:solidFill>
              </a:rPr>
              <a:t>Hans styrka kom från hans hår. Men hans hår hade rakats av att bli lurad. Så han tappade sin makt.</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sv" altLang="ko-KR" sz="2500">
                <a:solidFill>
                  <a:schemeClr val="tx1">
                    <a:lumMod val="65000"/>
                    <a:lumOff val="35000"/>
                  </a:schemeClr>
                </a:solidFill>
              </a:rPr>
              <a:t>Simson greps och blev utskrattad av fienden. Han ångrade att han blev lurad på grund av arrogans.</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sv" altLang="ko-KR" sz="2500">
                <a:solidFill>
                  <a:schemeClr val="tx1">
                    <a:lumMod val="65000"/>
                    <a:lumOff val="35000"/>
                  </a:schemeClr>
                </a:solidFill>
              </a:rPr>
              <a:t>Simson bad till Gud att han till sist skulle stärka honom igen. Gud besvarade hans bön och gav honom kraft till slut.</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v"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sv" altLang="ko-KR" sz="3200">
                <a:solidFill>
                  <a:schemeClr val="tx1">
                    <a:lumMod val="65000"/>
                    <a:lumOff val="35000"/>
                  </a:schemeClr>
                </a:solidFill>
              </a:rPr>
              <a:t>Simson var en man som fick en speciell nåd och kallelse från Gud.</a:t>
            </a:r>
            <a:r xmlns:a="http://schemas.openxmlformats.org/drawingml/2006/main">
              <a:rPr lang="sv"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sv" altLang="ko-KR" sz="3200">
                <a:solidFill>
                  <a:schemeClr val="tx1">
                    <a:lumMod val="65000"/>
                    <a:lumOff val="35000"/>
                  </a:schemeClr>
                </a:solidFill>
              </a:rPr>
              <a:t>Men på grund av hans arrogans,</a:t>
            </a:r>
          </a:p>
          <a:p>
            <a:pPr xmlns:a="http://schemas.openxmlformats.org/drawingml/2006/main" algn="ctr"/>
            <a:r xmlns:a="http://schemas.openxmlformats.org/drawingml/2006/main">
              <a:rPr lang="sv" altLang="ko-KR" sz="3200">
                <a:solidFill>
                  <a:schemeClr val="tx1">
                    <a:lumMod val="65000"/>
                    <a:lumOff val="35000"/>
                  </a:schemeClr>
                </a:solidFill>
              </a:rPr>
              <a:t>han förlorade alla.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v" altLang="ko-KR" sz="3200">
                <a:solidFill>
                  <a:schemeClr val="tx1">
                    <a:lumMod val="65000"/>
                    <a:lumOff val="35000"/>
                  </a:schemeClr>
                </a:solidFill>
              </a:rPr>
              <a:t>Vi är också Guds älskade barn som har tagit emot Guds nåd och uppdrag.</a:t>
            </a:r>
            <a:r xmlns:a="http://schemas.openxmlformats.org/drawingml/2006/main">
              <a:rPr lang="sv"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v" altLang="ko-KR" sz="3200">
                <a:solidFill>
                  <a:schemeClr val="tx1">
                    <a:lumMod val="65000"/>
                    <a:lumOff val="35000"/>
                  </a:schemeClr>
                </a:solidFill>
              </a:rPr>
              <a:t>Därför måste vi ödmjuka oss inför Guds ord.</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sv" altLang="ko-KR" sz="3200"/>
              <a:t>Gud?</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sv"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sv" altLang="ko-KR" sz="3600">
                <a:solidFill>
                  <a:schemeClr val="tx1">
                    <a:lumMod val="65000"/>
                    <a:lumOff val="35000"/>
                  </a:schemeClr>
                </a:solidFill>
              </a:rPr>
              <a:t>Gud lyssnar på och besvarar våra allvarliga och sanningsenliga böner</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b="1">
                <a:solidFill>
                  <a:schemeClr val="tx1">
                    <a:lumMod val="50000"/>
                    <a:lumOff val="50000"/>
                  </a:schemeClr>
                </a:solidFill>
              </a:rPr>
              <a:t>Nej.</a:t>
            </a:r>
            <a:r xmlns:a="http://schemas.openxmlformats.org/drawingml/2006/main">
              <a:rPr lang="sv" altLang="en-US" b="1">
                <a:solidFill>
                  <a:schemeClr val="tx1">
                    <a:lumMod val="50000"/>
                    <a:lumOff val="50000"/>
                  </a:schemeClr>
                </a:solidFill>
              </a:rPr>
              <a:t> </a:t>
            </a:r>
            <a:r xmlns:a="http://schemas.openxmlformats.org/drawingml/2006/main">
              <a:rPr lang="sv" altLang="ko-KR" b="1">
                <a:solidFill>
                  <a:schemeClr val="tx1">
                    <a:lumMod val="50000"/>
                    <a:lumOff val="50000"/>
                  </a:schemeClr>
                </a:solidFill>
              </a:rPr>
              <a:t>17</a:t>
            </a:r>
            <a:r xmlns:a="http://schemas.openxmlformats.org/drawingml/2006/main">
              <a:rPr lang="sv" altLang="en-US" b="1">
                <a:solidFill>
                  <a:schemeClr val="tx1">
                    <a:lumMod val="50000"/>
                    <a:lumOff val="50000"/>
                  </a:schemeClr>
                </a:solidFill>
              </a:rPr>
              <a:t> </a:t>
            </a:r>
            <a:r xmlns:a="http://schemas.openxmlformats.org/drawingml/2006/main">
              <a:rPr lang="sv" altLang="ko-KR" b="1">
                <a:solidFill>
                  <a:schemeClr val="tx1">
                    <a:lumMod val="50000"/>
                    <a:lumOff val="50000"/>
                  </a:schemeClr>
                </a:solidFill>
              </a:rPr>
              <a:t>De</a:t>
            </a:r>
            <a:r xmlns:a="http://schemas.openxmlformats.org/drawingml/2006/main">
              <a:rPr lang="sv" altLang="en-US" b="1">
                <a:solidFill>
                  <a:schemeClr val="tx1">
                    <a:lumMod val="50000"/>
                    <a:lumOff val="50000"/>
                  </a:schemeClr>
                </a:solidFill>
              </a:rPr>
              <a:t> </a:t>
            </a:r>
            <a:r xmlns:a="http://schemas.openxmlformats.org/drawingml/2006/main">
              <a:rPr lang="sv" altLang="ko-KR" b="1">
                <a:solidFill>
                  <a:schemeClr val="tx1">
                    <a:lumMod val="50000"/>
                    <a:lumOff val="50000"/>
                  </a:schemeClr>
                </a:solidFill>
              </a:rPr>
              <a:t>Ord</a:t>
            </a:r>
            <a:r xmlns:a="http://schemas.openxmlformats.org/drawingml/2006/main">
              <a:rPr lang="sv" altLang="en-US" b="1">
                <a:solidFill>
                  <a:schemeClr val="tx1">
                    <a:lumMod val="50000"/>
                    <a:lumOff val="50000"/>
                  </a:schemeClr>
                </a:solidFill>
              </a:rPr>
              <a:t> </a:t>
            </a:r>
            <a:r xmlns:a="http://schemas.openxmlformats.org/drawingml/2006/main">
              <a:rPr lang="sv" altLang="ko-KR" b="1">
                <a:solidFill>
                  <a:schemeClr val="tx1">
                    <a:lumMod val="50000"/>
                    <a:lumOff val="50000"/>
                  </a:schemeClr>
                </a:solidFill>
              </a:rPr>
              <a:t>av</a:t>
            </a:r>
            <a:r xmlns:a="http://schemas.openxmlformats.org/drawingml/2006/main">
              <a:rPr lang="sv" altLang="en-US" b="1">
                <a:solidFill>
                  <a:schemeClr val="tx1">
                    <a:lumMod val="50000"/>
                    <a:lumOff val="50000"/>
                  </a:schemeClr>
                </a:solidFill>
              </a:rPr>
              <a:t> </a:t>
            </a:r>
            <a:r xmlns:a="http://schemas.openxmlformats.org/drawingml/2006/main">
              <a:rPr lang="sv" altLang="ko-KR" b="1">
                <a:solidFill>
                  <a:schemeClr val="tx1">
                    <a:lumMod val="50000"/>
                    <a:lumOff val="50000"/>
                  </a:schemeClr>
                </a:solidFill>
              </a:rPr>
              <a:t>Gud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400"/>
              <a:t>Tio katastrofer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sv" altLang="ko-KR" sz="4000">
                <a:solidFill>
                  <a:srgbClr val="FF0000"/>
                </a:solidFill>
              </a:rPr>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sv" altLang="ko-KR" sz="3600">
                <a:solidFill>
                  <a:schemeClr val="tx1">
                    <a:lumMod val="65000"/>
                    <a:lumOff val="35000"/>
                  </a:schemeClr>
                </a:solidFill>
              </a:rPr>
              <a:t>Varifrån kom Simsons makt?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hår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arm</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ben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öga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sv" altLang="en-US" sz="2800">
                <a:solidFill>
                  <a:srgbClr val="FF0000"/>
                </a:solidFill>
              </a:rPr>
              <a:t>① </a:t>
            </a:r>
            <a:r xmlns:a="http://schemas.openxmlformats.org/drawingml/2006/main">
              <a:rPr lang="sv" altLang="ko-KR" sz="2800">
                <a:solidFill>
                  <a:srgbClr val="FF0000"/>
                </a:solidFill>
              </a:rPr>
              <a:t>hår</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sv" altLang="ko-KR" sz="3600">
                <a:solidFill>
                  <a:schemeClr val="tx1">
                    <a:lumMod val="65000"/>
                    <a:lumOff val="35000"/>
                  </a:schemeClr>
                </a:solidFill>
              </a:rPr>
              <a:t>Kvinnan födde en pojke och gav honom namnet Simson. Han växte och Herren välsignade honom,</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sv" altLang="ko-KR" sz="2800">
                <a:solidFill>
                  <a:schemeClr val="tx1">
                    <a:lumMod val="65000"/>
                    <a:lumOff val="35000"/>
                  </a:schemeClr>
                </a:solidFill>
              </a:rPr>
              <a:t>Domare</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b="1">
                <a:solidFill>
                  <a:schemeClr val="tx1">
                    <a:lumMod val="50000"/>
                    <a:lumOff val="50000"/>
                  </a:schemeClr>
                </a:solidFill>
              </a:rPr>
              <a:t>Nr 27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3600"/>
              <a:t>Ruth, en kvinna med ädel karaktär</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bg1">
                    <a:lumMod val="50000"/>
                  </a:schemeClr>
                </a:solidFill>
              </a:rPr>
              <a:t>Ditt folk ska vara mitt folk och din Gud min Gud.</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v" altLang="ko-KR" sz="2800">
                <a:solidFill>
                  <a:schemeClr val="tx1">
                    <a:lumMod val="65000"/>
                    <a:lumOff val="35000"/>
                  </a:schemeClr>
                </a:solidFill>
              </a:rPr>
              <a:t>Ruth</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Naomi, en judisk kvinna, hade två söner som gifte sig med icke-judar. Men hennes två söner dog. Så hon blev kvar med sina två änkor svärdöttrar.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Naomi bestämde sig för att vända tillbaka till sitt hem i Juda. Hon sa till sina två svärdöttrar att återvända hem. Men hennes andra svärdotter åkte inte tillbaka till sin hemstad, utan följde efter sin svärmor för att bo i Juda.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Rut var tvungen att hämta överbliven spannmål för att bo hos Noomi, för hon hade ingen man som kunde sköta ett hushåll.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Hon råkade plocka upp den överblivna säden på en åker som tillhörde Boas. Boas trodde att hon var en ädel kvinna och han gifte sig med Rut.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400">
                <a:solidFill>
                  <a:schemeClr val="tx1">
                    <a:lumMod val="65000"/>
                    <a:lumOff val="35000"/>
                  </a:schemeClr>
                </a:solidFill>
              </a:rPr>
              <a:t>Boas tog emot Rut och Noomi som familj och levde ett lyckligt liv. I framtiden kom kung David och Jesus från Boas och Ruts släkt.</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3600">
                <a:solidFill>
                  <a:schemeClr val="tx1">
                    <a:lumMod val="65000"/>
                    <a:lumOff val="35000"/>
                  </a:schemeClr>
                </a:solidFill>
              </a:rPr>
              <a:t>Rut var en hedning. Hon var en god och uppriktig kvinna och tjänade sin svärmor väl.</a:t>
            </a:r>
          </a:p>
          <a:p>
            <a:pPr xmlns:a="http://schemas.openxmlformats.org/drawingml/2006/main" algn="ctr"/>
            <a:r xmlns:a="http://schemas.openxmlformats.org/drawingml/2006/main">
              <a:rPr lang="sv" altLang="ko-KR" sz="3600">
                <a:solidFill>
                  <a:schemeClr val="tx1">
                    <a:lumMod val="65000"/>
                    <a:lumOff val="35000"/>
                  </a:schemeClr>
                </a:solidFill>
              </a:rPr>
              <a:t>Så hon blev välsignad.</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v" altLang="ko-KR" sz="3600">
                <a:solidFill>
                  <a:schemeClr val="tx1">
                    <a:lumMod val="65000"/>
                    <a:lumOff val="35000"/>
                  </a:schemeClr>
                </a:solidFill>
              </a:rPr>
              <a:t>Vi måste också hjälpa våra grannar</a:t>
            </a:r>
          </a:p>
          <a:p>
            <a:pPr xmlns:a="http://schemas.openxmlformats.org/drawingml/2006/main" algn="ctr"/>
            <a:r xmlns:a="http://schemas.openxmlformats.org/drawingml/2006/main">
              <a:rPr lang="sv" altLang="ko-KR" sz="3600">
                <a:solidFill>
                  <a:schemeClr val="tx1">
                    <a:lumMod val="65000"/>
                    <a:lumOff val="35000"/>
                  </a:schemeClr>
                </a:solidFill>
              </a:rPr>
              <a:t>och dyrka Gud</a:t>
            </a:r>
          </a:p>
          <a:p>
            <a:pPr xmlns:a="http://schemas.openxmlformats.org/drawingml/2006/main" algn="ctr"/>
            <a:r xmlns:a="http://schemas.openxmlformats.org/drawingml/2006/main">
              <a:rPr lang="sv" altLang="ko-KR" sz="3600">
                <a:solidFill>
                  <a:schemeClr val="tx1">
                    <a:lumMod val="65000"/>
                    <a:lumOff val="35000"/>
                  </a:schemeClr>
                </a:solidFill>
              </a:rPr>
              <a:t>med gott och uppriktigt hjärta.</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sv" altLang="ko-KR" sz="3600">
                <a:solidFill>
                  <a:schemeClr val="tx1">
                    <a:lumMod val="65000"/>
                    <a:lumOff val="35000"/>
                  </a:schemeClr>
                </a:solidFill>
              </a:rPr>
              <a:t>Och egyptierna skall inse att jag är HERREN när jag sträcker ut min hand mot Egypten och för israeliterna ut därifrån.</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v" altLang="ko-KR" sz="2800">
                <a:solidFill>
                  <a:schemeClr val="tx1">
                    <a:lumMod val="65000"/>
                    <a:lumOff val="35000"/>
                  </a:schemeClr>
                </a:solidFill>
              </a:rPr>
              <a:t>Exodus</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3200"/>
              <a:t>Gud?</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Gud ser inte på det yttre utan ser på hjärtat.</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Varför återvände Noomi hem från Moab till Juda?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för att hon blev sjuk..</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för att hennes man dog..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eftersom hennes två söner dog..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för att hon ville träffa sin familj..</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rgbClr val="FF0000"/>
                </a:solidFill>
              </a:rPr>
              <a:t>③ </a:t>
            </a:r>
            <a:r xmlns:a="http://schemas.openxmlformats.org/drawingml/2006/main">
              <a:rPr lang="sv" altLang="ko-KR" sz="2800">
                <a:solidFill>
                  <a:srgbClr val="FF0000"/>
                </a:solidFill>
              </a:rPr>
              <a:t>eftersom hennes två söner dog..</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bg1">
                    <a:lumMod val="50000"/>
                  </a:schemeClr>
                </a:solidFill>
              </a:rPr>
              <a:t>Ditt folk ska vara mitt folk och din Gud min Gud.</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v" altLang="ko-KR" sz="2800">
                <a:solidFill>
                  <a:schemeClr val="tx1">
                    <a:lumMod val="65000"/>
                    <a:lumOff val="35000"/>
                  </a:schemeClr>
                </a:solidFill>
              </a:rPr>
              <a:t>Ruth</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b="1">
                <a:solidFill>
                  <a:schemeClr val="tx1">
                    <a:lumMod val="50000"/>
                    <a:lumOff val="50000"/>
                  </a:schemeClr>
                </a:solidFill>
              </a:rPr>
              <a:t>Nr 28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400"/>
              <a:t>Hannas bön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Och pojken Samuel fortsatte att växa i växtlighet och nåd hos HERREN och hos människor.</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v" altLang="ko-KR" sz="2800">
                <a:solidFill>
                  <a:schemeClr val="tx1">
                    <a:lumMod val="65000"/>
                    <a:lumOff val="35000"/>
                  </a:schemeClr>
                </a:solidFill>
              </a:rPr>
              <a:t>1 Samuel</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Hanna hade ingen son. Så hon var så ledsen att hon bad till Gud. "Åh, Fader Gud, om du ger mig en son, så ska jag ge honom för dig för alla hans livs dagar."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Gud kom ihåg hennes bön och gav Hanna en son som hette Samuel.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Hanna gav sin son att tillbe Gud i templet som hon bad tidigare.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Samuel bodde i templet och tillbad Gud. Han fick massor av nåd från människor och Gud.</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400">
                <a:solidFill>
                  <a:schemeClr val="tx1">
                    <a:lumMod val="65000"/>
                    <a:lumOff val="35000"/>
                  </a:schemeClr>
                </a:solidFill>
              </a:rPr>
              <a:t>Lille Samuel växte upp bra till att bli en ung pojke. Sedan, senare, blev han en profet som lyssnade till Guds röst.</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Mose berättade Guds order till den egyptiske kungen Farao. "Så säger Herren: Släpp mitt folk, så att de kan tillbe mig."</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3200">
                <a:solidFill>
                  <a:schemeClr val="tx1">
                    <a:lumMod val="65000"/>
                    <a:lumOff val="35000"/>
                  </a:schemeClr>
                </a:solidFill>
              </a:rPr>
              <a:t>Gud lyssnade till Hannas hela bön, kom ihåg henne och besvarade den fullt ut.</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v" altLang="ko-KR" sz="3200">
                <a:solidFill>
                  <a:schemeClr val="tx1">
                    <a:lumMod val="65000"/>
                    <a:lumOff val="35000"/>
                  </a:schemeClr>
                </a:solidFill>
              </a:rPr>
              <a:t>Gud lyssnar till alla våra böner.</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v" altLang="ko-KR" sz="3200">
                <a:solidFill>
                  <a:schemeClr val="tx1">
                    <a:lumMod val="65000"/>
                    <a:lumOff val="35000"/>
                  </a:schemeClr>
                </a:solidFill>
              </a:rPr>
              <a:t>Därför måste vi be</a:t>
            </a:r>
          </a:p>
          <a:p>
            <a:pPr xmlns:a="http://schemas.openxmlformats.org/drawingml/2006/main" algn="ctr"/>
            <a:r xmlns:a="http://schemas.openxmlformats.org/drawingml/2006/main">
              <a:rPr lang="sv" altLang="ko-KR" sz="3200">
                <a:solidFill>
                  <a:schemeClr val="tx1">
                    <a:lumMod val="65000"/>
                    <a:lumOff val="35000"/>
                  </a:schemeClr>
                </a:solidFill>
              </a:rPr>
              <a:t>seriöst och ärligt.</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3200"/>
              <a:t>Gud?</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Gud lyssnade på vår bön och svarade troget.</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a:t>
            </a:r>
            <a:r xmlns:a="http://schemas.openxmlformats.org/drawingml/2006/main">
              <a:rPr lang="sv" altLang="en-US" sz="4000">
                <a:solidFill>
                  <a:srgbClr val="FF0000"/>
                </a:solidFill>
              </a:rPr>
              <a:t> </a:t>
            </a:r>
            <a:r xmlns:a="http://schemas.openxmlformats.org/drawingml/2006/main">
              <a:rPr lang="sv" altLang="ko-KR" sz="4000">
                <a:solidFill>
                  <a:srgbClr val="FF0000"/>
                </a:solidFill>
              </a:rPr>
              <a:t>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Varför var Hannah så ledsen?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på grund av magont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på grund av inga pengar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på grund av ingen son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för att hon var ful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rgbClr val="FF0000"/>
                </a:solidFill>
              </a:rPr>
              <a:t>③ </a:t>
            </a:r>
            <a:r xmlns:a="http://schemas.openxmlformats.org/drawingml/2006/main">
              <a:rPr lang="sv" altLang="ko-KR" sz="2800">
                <a:solidFill>
                  <a:srgbClr val="FF0000"/>
                </a:solidFill>
              </a:rPr>
              <a:t>på grund av ingen son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Och pojken Samuel fortsatte att växa i växtlighet och nåd hos HERREN och hos människor.</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v" altLang="ko-KR" sz="2800">
                <a:solidFill>
                  <a:schemeClr val="tx1">
                    <a:lumMod val="65000"/>
                    <a:lumOff val="35000"/>
                  </a:schemeClr>
                </a:solidFill>
              </a:rPr>
              <a:t>1 Samuel</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b="1">
                <a:solidFill>
                  <a:schemeClr val="tx1">
                    <a:lumMod val="50000"/>
                    <a:lumOff val="50000"/>
                  </a:schemeClr>
                </a:solidFill>
              </a:rPr>
              <a:t>Nej.</a:t>
            </a:r>
            <a:r xmlns:a="http://schemas.openxmlformats.org/drawingml/2006/main">
              <a:rPr lang="sv" altLang="en-US" b="1">
                <a:solidFill>
                  <a:schemeClr val="tx1">
                    <a:lumMod val="50000"/>
                    <a:lumOff val="50000"/>
                  </a:schemeClr>
                </a:solidFill>
              </a:rPr>
              <a:t> </a:t>
            </a:r>
            <a:r xmlns:a="http://schemas.openxmlformats.org/drawingml/2006/main">
              <a:rPr lang="sv" altLang="ko-KR" b="1">
                <a:solidFill>
                  <a:schemeClr val="tx1">
                    <a:lumMod val="50000"/>
                    <a:lumOff val="50000"/>
                  </a:schemeClr>
                </a:solidFill>
              </a:rPr>
              <a:t>29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400"/>
              <a:t>Kung Saul, Israels första kung</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Herren svarade: "Hör på dem och ge dem en kung." Då sade Samuel till Israels män: "Var var och en tillbaka till sin stad."</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v" altLang="ko-KR" sz="2800">
                <a:solidFill>
                  <a:schemeClr val="tx1">
                    <a:lumMod val="65000"/>
                    <a:lumOff val="35000"/>
                  </a:schemeClr>
                </a:solidFill>
              </a:rPr>
              <a:t>1 Samuel</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"Vi behöver en kung!" Israels folk bad att få ge dem en kung åt Samuel.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"Jag ska ge dem en kung som de bad om." Gud svarade Samuel.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Gud sände Saul till Samuel. Gud lät Samuel hälla olja på hans huvud för att bli en kung av Israel.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"Det här är vår ledare, Saul." Samuel lät israeliterna veta att Gud hade utsett Saul till Israels ledare.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"Aldrig! Vem är Gud? Jag är en gud” Farao vägrade det mycket starkt.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400">
                <a:solidFill>
                  <a:schemeClr val="tx1">
                    <a:lumMod val="65000"/>
                    <a:lumOff val="35000"/>
                  </a:schemeClr>
                </a:solidFill>
              </a:rPr>
              <a:t>Till en början ledde Saul israeliterna väl genom att troget lyda Guds vilja. Han blev dock en dålig kung som förrådde Guds vilja på grund av hans arrogans och stolthet.</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3600">
                <a:solidFill>
                  <a:schemeClr val="tx1">
                    <a:lumMod val="65000"/>
                    <a:lumOff val="35000"/>
                  </a:schemeClr>
                </a:solidFill>
              </a:rPr>
              <a:t>Till en början var Saul ödmjuk.</a:t>
            </a:r>
          </a:p>
          <a:p>
            <a:pPr xmlns:a="http://schemas.openxmlformats.org/drawingml/2006/main" algn="ctr"/>
            <a:r xmlns:a="http://schemas.openxmlformats.org/drawingml/2006/main">
              <a:rPr lang="sv" altLang="ko-KR" sz="3600">
                <a:solidFill>
                  <a:schemeClr val="tx1">
                    <a:lumMod val="65000"/>
                    <a:lumOff val="35000"/>
                  </a:schemeClr>
                </a:solidFill>
              </a:rPr>
              <a:t>Men efter att han blivit kung,</a:t>
            </a:r>
          </a:p>
          <a:p>
            <a:pPr xmlns:a="http://schemas.openxmlformats.org/drawingml/2006/main" algn="ctr"/>
            <a:r xmlns:a="http://schemas.openxmlformats.org/drawingml/2006/main">
              <a:rPr lang="sv" altLang="ko-KR" sz="3600">
                <a:solidFill>
                  <a:schemeClr val="tx1">
                    <a:lumMod val="65000"/>
                    <a:lumOff val="35000"/>
                  </a:schemeClr>
                </a:solidFill>
              </a:rPr>
              <a:t>han lydde inte längre Guds vilja.</a:t>
            </a:r>
          </a:p>
          <a:p>
            <a:pPr xmlns:a="http://schemas.openxmlformats.org/drawingml/2006/main" algn="ctr"/>
            <a:r xmlns:a="http://schemas.openxmlformats.org/drawingml/2006/main">
              <a:rPr lang="sv" altLang="ko-KR" sz="3600">
                <a:solidFill>
                  <a:schemeClr val="tx1">
                    <a:lumMod val="65000"/>
                    <a:lumOff val="35000"/>
                  </a:schemeClr>
                </a:solidFill>
              </a:rPr>
              <a:t>Han blev arrogant och girighet.</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v" altLang="ko-KR" sz="3600">
                <a:solidFill>
                  <a:schemeClr val="tx1">
                    <a:lumMod val="65000"/>
                    <a:lumOff val="35000"/>
                  </a:schemeClr>
                </a:solidFill>
              </a:rPr>
              <a:t>Du måste ständigt vara ödmjuk när din Fader Gud lyfter upp dig.</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3200"/>
              <a:t>Gud?</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Gud älskar de ödmjuka,</a:t>
            </a:r>
          </a:p>
          <a:p>
            <a:r xmlns:a="http://schemas.openxmlformats.org/drawingml/2006/main">
              <a:rPr lang="sv" altLang="ko-KR" sz="3600">
                <a:solidFill>
                  <a:schemeClr val="tx1">
                    <a:lumMod val="65000"/>
                    <a:lumOff val="35000"/>
                  </a:schemeClr>
                </a:solidFill>
              </a:rPr>
              <a:t>men avvisar de stolta.</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Vad bad israeliterna till Samuel?</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mat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kung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Guds ord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hus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rgbClr val="FF0000"/>
                </a:solidFill>
              </a:rPr>
              <a:t>② </a:t>
            </a:r>
            <a:r xmlns:a="http://schemas.openxmlformats.org/drawingml/2006/main">
              <a:rPr lang="sv" altLang="ko-KR" sz="2800">
                <a:solidFill>
                  <a:srgbClr val="FF0000"/>
                </a:solidFill>
              </a:rPr>
              <a:t>kung</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Herren svarade: "Hör på dem och ge dem en kung." Då sade Samuel till Israels män: "Var var och en tillbaka till sin stad."</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v" altLang="ko-KR" sz="2800">
                <a:solidFill>
                  <a:schemeClr val="tx1">
                    <a:lumMod val="65000"/>
                    <a:lumOff val="35000"/>
                  </a:schemeClr>
                </a:solidFill>
              </a:rPr>
              <a:t>1 Samuel</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b="1">
                <a:solidFill>
                  <a:schemeClr val="tx1">
                    <a:lumMod val="50000"/>
                    <a:lumOff val="50000"/>
                  </a:schemeClr>
                </a:solidFill>
              </a:rPr>
              <a:t>Nej.</a:t>
            </a:r>
            <a:r xmlns:a="http://schemas.openxmlformats.org/drawingml/2006/main">
              <a:rPr lang="sv" altLang="en-US" b="1">
                <a:solidFill>
                  <a:schemeClr val="tx1">
                    <a:lumMod val="50000"/>
                    <a:lumOff val="50000"/>
                  </a:schemeClr>
                </a:solidFill>
              </a:rPr>
              <a:t> </a:t>
            </a:r>
            <a:r xmlns:a="http://schemas.openxmlformats.org/drawingml/2006/main">
              <a:rPr lang="sv" altLang="ko-KR" b="1">
                <a:solidFill>
                  <a:schemeClr val="tx1">
                    <a:lumMod val="50000"/>
                    <a:lumOff val="50000"/>
                  </a:schemeClr>
                </a:solidFill>
              </a:rPr>
              <a:t>30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t>Ung pojke, David som dödade Goliat</a:t>
            </a:r>
            <a:r xmlns:a="http://schemas.openxmlformats.org/drawingml/2006/main">
              <a:rPr lang="sv"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David sade till filisteen: "Du kommer emot mig med svärd och spjut och spjut, men jag kommer emot dig i HERREN, den Allsmäktiges, Israels härars Gud, som du har trotsat namn.</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v" altLang="ko-KR" sz="2800">
                <a:solidFill>
                  <a:schemeClr val="tx1">
                    <a:lumMod val="65000"/>
                    <a:lumOff val="35000"/>
                  </a:schemeClr>
                </a:solidFill>
              </a:rPr>
              <a:t>1 Samuel</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500">
                <a:solidFill>
                  <a:schemeClr val="tx1">
                    <a:lumMod val="65000"/>
                    <a:lumOff val="35000"/>
                  </a:schemeClr>
                </a:solidFill>
              </a:rPr>
              <a:t>Det fanns en jättelik soldat som hette Goliat i filistélägret. Han förolämpade Guds namn genom att starta ett slagsmål.</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400">
                <a:solidFill>
                  <a:schemeClr val="tx1">
                    <a:lumMod val="65000"/>
                    <a:lumOff val="35000"/>
                  </a:schemeClr>
                </a:solidFill>
              </a:rPr>
              <a:t>Ingen vågade slåss mot honom på grund av att han skrämdes.</a:t>
            </a:r>
          </a:p>
          <a:p>
            <a:r xmlns:a="http://schemas.openxmlformats.org/drawingml/2006/main">
              <a:rPr lang="sv" altLang="ko-KR" sz="2400">
                <a:solidFill>
                  <a:schemeClr val="tx1">
                    <a:lumMod val="65000"/>
                    <a:lumOff val="35000"/>
                  </a:schemeClr>
                </a:solidFill>
              </a:rPr>
              <a:t>Vid den tiden, den unge pojken, sade David till kung Saul: "Jag ska gå och slåss mot honom."</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"Jag kan besegra honom om Gud är med mig."</a:t>
            </a:r>
          </a:p>
          <a:p>
            <a:r xmlns:a="http://schemas.openxmlformats.org/drawingml/2006/main">
              <a:rPr lang="sv" altLang="ko-KR" sz="2800">
                <a:solidFill>
                  <a:schemeClr val="tx1">
                    <a:lumMod val="65000"/>
                    <a:lumOff val="35000"/>
                  </a:schemeClr>
                </a:solidFill>
              </a:rPr>
              <a:t>David närmade sig Goliat med fem släta stenar.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Mose bad till Gud. "Herre, snälla låt mig veta vad du kommer att göra från och med nu."</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500">
                <a:solidFill>
                  <a:schemeClr val="tx1">
                    <a:lumMod val="65000"/>
                    <a:lumOff val="35000"/>
                  </a:schemeClr>
                </a:solidFill>
              </a:rPr>
              <a:t>sade David till Goliat som kom emot honom med svärd och spjut. "Jag strider mot dig i HERRENS Guds namn!"</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600">
                <a:solidFill>
                  <a:schemeClr val="tx1">
                    <a:lumMod val="65000"/>
                    <a:lumOff val="35000"/>
                  </a:schemeClr>
                </a:solidFill>
              </a:rPr>
              <a:t>David kastade en sten och slog Goliat i hans panna.</a:t>
            </a:r>
          </a:p>
          <a:p>
            <a:r xmlns:a="http://schemas.openxmlformats.org/drawingml/2006/main">
              <a:rPr lang="sv" altLang="ko-KR" sz="2600">
                <a:solidFill>
                  <a:schemeClr val="tx1">
                    <a:lumMod val="65000"/>
                    <a:lumOff val="35000"/>
                  </a:schemeClr>
                </a:solidFill>
              </a:rPr>
              <a:t>David vann över denna strid med Guds hjälp.</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3200">
                <a:solidFill>
                  <a:schemeClr val="tx1">
                    <a:lumMod val="65000"/>
                    <a:lumOff val="35000"/>
                  </a:schemeClr>
                </a:solidFill>
              </a:rPr>
              <a:t>Israeliska soldater var rädda</a:t>
            </a:r>
            <a:r xmlns:a="http://schemas.openxmlformats.org/drawingml/2006/main">
              <a:rPr lang="sv" altLang="en-US" sz="3200">
                <a:solidFill>
                  <a:schemeClr val="tx1">
                    <a:lumMod val="65000"/>
                    <a:lumOff val="35000"/>
                  </a:schemeClr>
                </a:solidFill>
              </a:rPr>
              <a:t> </a:t>
            </a:r>
            <a:r xmlns:a="http://schemas.openxmlformats.org/drawingml/2006/main">
              <a:rPr lang="sv" altLang="ko-KR" sz="3200">
                <a:solidFill>
                  <a:schemeClr val="tx1">
                    <a:lumMod val="65000"/>
                    <a:lumOff val="35000"/>
                  </a:schemeClr>
                </a:solidFill>
              </a:rPr>
              <a:t>av jätten Goliat. De var rädda för honom.</a:t>
            </a:r>
          </a:p>
          <a:p>
            <a:pPr xmlns:a="http://schemas.openxmlformats.org/drawingml/2006/main" algn="ctr"/>
            <a:r xmlns:a="http://schemas.openxmlformats.org/drawingml/2006/main">
              <a:rPr lang="sv" altLang="ko-KR" sz="3200">
                <a:solidFill>
                  <a:schemeClr val="tx1">
                    <a:lumMod val="65000"/>
                    <a:lumOff val="35000"/>
                  </a:schemeClr>
                </a:solidFill>
              </a:rPr>
              <a:t>Men David, som trodde på Guds skydd, kämpade modigt mot honom och besegrade honom.</a:t>
            </a:r>
          </a:p>
          <a:p>
            <a:pPr xmlns:a="http://schemas.openxmlformats.org/drawingml/2006/main" algn="ctr"/>
            <a:r xmlns:a="http://schemas.openxmlformats.org/drawingml/2006/main">
              <a:rPr lang="sv" altLang="ko-KR" sz="3200">
                <a:solidFill>
                  <a:schemeClr val="tx1">
                    <a:lumMod val="65000"/>
                    <a:lumOff val="35000"/>
                  </a:schemeClr>
                </a:solidFill>
              </a:rPr>
              <a:t>Vi bör tro att Gud alltid skyddar oss. Vi kan ha mod genom att tro att Gud kommer att skydda oss under alla omständigheter.</a:t>
            </a:r>
          </a:p>
          <a:p>
            <a:pPr xmlns:a="http://schemas.openxmlformats.org/drawingml/2006/main" algn="ctr"/>
            <a:r xmlns:a="http://schemas.openxmlformats.org/drawingml/2006/main">
              <a:rPr lang="sv" altLang="ko-KR" sz="3200">
                <a:solidFill>
                  <a:schemeClr val="tx1">
                    <a:lumMod val="65000"/>
                    <a:lumOff val="35000"/>
                  </a:schemeClr>
                </a:solidFill>
              </a:rPr>
              <a:t>Mod som kommer från tro på Gud kan övervinna all rädsla.</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3200"/>
              <a:t>Gud?</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Gud ger seger till dem som kämpar för honom.</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Vad var det som David kastade mot Goliat?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svärd</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spjut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sten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sköld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rgbClr val="FF0000"/>
                </a:solidFill>
              </a:rPr>
              <a:t>③ </a:t>
            </a:r>
            <a:r xmlns:a="http://schemas.openxmlformats.org/drawingml/2006/main">
              <a:rPr lang="sv" altLang="ko-KR" sz="2800">
                <a:solidFill>
                  <a:srgbClr val="FF0000"/>
                </a:solidFill>
              </a:rPr>
              <a:t>sten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David sade till filisteen: "Du kommer emot mig med svärd och spjut och spjut, men jag kommer emot dig i HERREN, den Allsmäktiges, Israels härars Gud, som du har trotsat namn.</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v" altLang="ko-KR" sz="2800">
                <a:solidFill>
                  <a:schemeClr val="tx1">
                    <a:lumMod val="65000"/>
                    <a:lumOff val="35000"/>
                  </a:schemeClr>
                </a:solidFill>
              </a:rPr>
              <a:t>1 Samuel</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700">
                <a:solidFill>
                  <a:schemeClr val="tx1">
                    <a:lumMod val="65000"/>
                    <a:lumOff val="35000"/>
                  </a:schemeClr>
                </a:solidFill>
              </a:rPr>
              <a:t>Gud slog ner tio katastrofer över hela Egyptens land. Det egyptiska folket och farao har fått veta vem som är verklig Gud.</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"Moses, gå ut ur Egypten med alla dina israeliter just nu." Farao hade inget annat val än att släppa dem.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3600">
                <a:solidFill>
                  <a:schemeClr val="tx1">
                    <a:lumMod val="65000"/>
                    <a:lumOff val="35000"/>
                  </a:schemeClr>
                </a:solidFill>
              </a:rPr>
              <a:t>Farao trodde att han var den starkaste med att ignorera Gud.</a:t>
            </a:r>
            <a:r xmlns:a="http://schemas.openxmlformats.org/drawingml/2006/main">
              <a:rPr lang="sv"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sv" altLang="ko-KR" sz="3600">
                <a:solidFill>
                  <a:schemeClr val="tx1">
                    <a:lumMod val="65000"/>
                    <a:lumOff val="35000"/>
                  </a:schemeClr>
                </a:solidFill>
              </a:rPr>
              <a:t>Så han var tvungen att råka ut för stora katastrofer.</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v" altLang="ko-KR" sz="3600">
                <a:solidFill>
                  <a:schemeClr val="tx1">
                    <a:lumMod val="65000"/>
                    <a:lumOff val="35000"/>
                  </a:schemeClr>
                </a:solidFill>
              </a:rPr>
              <a:t>Vi måste erkänna att Gud är den Allsmäktige inte vi.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sv" altLang="ko-KR" sz="3600">
                <a:solidFill>
                  <a:schemeClr val="tx1">
                    <a:lumMod val="65000"/>
                    <a:lumOff val="35000"/>
                  </a:schemeClr>
                </a:solidFill>
              </a:rPr>
              <a:t>När HERREN såg att han hade gått över för att se, kallade Gud till honom</a:t>
            </a:r>
          </a:p>
          <a:p>
            <a:r xmlns:a="http://schemas.openxmlformats.org/drawingml/2006/main">
              <a:rPr lang="sv" altLang="ko-KR" sz="3600">
                <a:solidFill>
                  <a:schemeClr val="tx1">
                    <a:lumMod val="65000"/>
                    <a:lumOff val="35000"/>
                  </a:schemeClr>
                </a:solidFill>
              </a:rPr>
              <a:t>inifrån busken,</a:t>
            </a:r>
          </a:p>
          <a:p>
            <a:r xmlns:a="http://schemas.openxmlformats.org/drawingml/2006/main">
              <a:rPr lang="sv" altLang="ko-KR" sz="3600">
                <a:solidFill>
                  <a:schemeClr val="tx1">
                    <a:lumMod val="65000"/>
                    <a:lumOff val="35000"/>
                  </a:schemeClr>
                </a:solidFill>
              </a:rPr>
              <a:t>"Moses! Moses!" Och Mose sade: "Här är jag."</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sv" altLang="ko-KR" sz="2800">
                <a:solidFill>
                  <a:schemeClr val="tx1">
                    <a:lumMod val="65000"/>
                    <a:lumOff val="35000"/>
                  </a:schemeClr>
                </a:solidFill>
              </a:rPr>
              <a:t>Exodus</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3200"/>
              <a:t>Gud?</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Gud är olika form avgudar eller andra falska gudar.</a:t>
            </a:r>
          </a:p>
          <a:p>
            <a:r xmlns:a="http://schemas.openxmlformats.org/drawingml/2006/main">
              <a:rPr lang="sv" altLang="ko-KR" sz="3600">
                <a:solidFill>
                  <a:schemeClr val="tx1">
                    <a:lumMod val="65000"/>
                    <a:lumOff val="35000"/>
                  </a:schemeClr>
                </a:solidFill>
              </a:rPr>
              <a:t>Gud lever och arbetar med sin mäktiga kraft.</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Hur många katastrofer släppte Gud över Egypten?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fem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sju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tolv</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tio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rgbClr val="FF0000"/>
                </a:solidFill>
              </a:rPr>
              <a:t>④ </a:t>
            </a:r>
            <a:r xmlns:a="http://schemas.openxmlformats.org/drawingml/2006/main">
              <a:rPr lang="sv" altLang="ko-KR" sz="2800">
                <a:solidFill>
                  <a:srgbClr val="FF0000"/>
                </a:solidFill>
              </a:rPr>
              <a:t>tio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sv" altLang="ko-KR" sz="3600">
                <a:solidFill>
                  <a:schemeClr val="tx1">
                    <a:lumMod val="65000"/>
                    <a:lumOff val="35000"/>
                  </a:schemeClr>
                </a:solidFill>
              </a:rPr>
              <a:t>Och egyptierna skall inse att jag är HERREN när jag sträcker ut min hand mot Egypten och för israeliterna ut därifrån.</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v" altLang="ko-KR" sz="2800">
                <a:solidFill>
                  <a:schemeClr val="tx1">
                    <a:lumMod val="65000"/>
                    <a:lumOff val="35000"/>
                  </a:schemeClr>
                </a:solidFill>
              </a:rPr>
              <a:t>Exodus</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b="1">
                <a:solidFill>
                  <a:schemeClr val="tx1">
                    <a:lumMod val="50000"/>
                    <a:lumOff val="50000"/>
                  </a:schemeClr>
                </a:solidFill>
              </a:rPr>
              <a:t>NEJ. 18</a:t>
            </a:r>
            <a:r xmlns:a="http://schemas.openxmlformats.org/drawingml/2006/main">
              <a:rPr lang="sv" altLang="en-US" b="1">
                <a:solidFill>
                  <a:schemeClr val="tx1">
                    <a:lumMod val="50000"/>
                    <a:lumOff val="50000"/>
                  </a:schemeClr>
                </a:solidFill>
              </a:rPr>
              <a:t> </a:t>
            </a:r>
            <a:r xmlns:a="http://schemas.openxmlformats.org/drawingml/2006/main">
              <a:rPr lang="sv" altLang="ko-KR" b="1">
                <a:solidFill>
                  <a:schemeClr val="tx1">
                    <a:lumMod val="50000"/>
                    <a:lumOff val="50000"/>
                  </a:schemeClr>
                </a:solidFill>
              </a:rPr>
              <a:t>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400"/>
              <a:t>En molnpelare</a:t>
            </a:r>
          </a:p>
          <a:p>
            <a:pPr xmlns:a="http://schemas.openxmlformats.org/drawingml/2006/main" algn="ctr"/>
            <a:r xmlns:a="http://schemas.openxmlformats.org/drawingml/2006/main">
              <a:rPr lang="sv" altLang="ko-KR" sz="4400"/>
              <a:t>och en eldpelare</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På dagen gick HERREN före dem i en molnpelare för att vägleda dem på deras väg och på natten i en eldstolpe för att lysa upp dem, så att de kunde resa dag och natt.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v" altLang="ko-KR" sz="2800">
                <a:solidFill>
                  <a:schemeClr val="tx1">
                    <a:lumMod val="65000"/>
                    <a:lumOff val="35000"/>
                  </a:schemeClr>
                </a:solidFill>
              </a:rPr>
              <a:t>Andra Moseboken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Det israelitiska folket bodde i Egypten i 430 år. De lämnade Egypten för att gå tillbaka till det utlovade landet-Kanaan-i slutet av de 430 åren.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"Hur kan vi hitta rätt väg?", "Tänk om vi möter dåliga människor på vägen?" De oroade sig mycket.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Vid den tiden visade Gud dem bevis på att han vägledde dem. Det var molnpelaren.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På natten blev det eldpelaren. Så här vägledde Gud dem natt och dag.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400">
                <a:solidFill>
                  <a:schemeClr val="tx1">
                    <a:lumMod val="65000"/>
                    <a:lumOff val="35000"/>
                  </a:schemeClr>
                </a:solidFill>
              </a:rPr>
              <a:t>"Vi är inte rädda, för Gud är med oss!" Det israelitiska folket tackade Gud för att han vägledde dem med molnpelaren och eldstoden.</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sv" altLang="ko-KR" sz="2800">
                <a:solidFill>
                  <a:schemeClr val="tx1">
                    <a:lumMod val="65000"/>
                    <a:lumOff val="35000"/>
                  </a:schemeClr>
                </a:solidFill>
              </a:rPr>
              <a:t>En dag, när Moses såg en egyptier slå en israelit, blev han arg, tog parti för sitt folk och dödade egyptiern.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a:t>
            </a:r>
            <a:r xmlns:a="http://schemas.openxmlformats.org/drawingml/2006/main">
              <a:rPr lang="sv" altLang="en-US" sz="4000">
                <a:solidFill>
                  <a:srgbClr val="FF0000"/>
                </a:solidFill>
              </a:rPr>
              <a:t> </a:t>
            </a:r>
            <a:r xmlns:a="http://schemas.openxmlformats.org/drawingml/2006/main">
              <a:rPr lang="sv" altLang="ko-KR" sz="4000">
                <a:solidFill>
                  <a:srgbClr val="FF0000"/>
                </a:solidFill>
              </a:rPr>
              <a:t>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3600">
                <a:solidFill>
                  <a:schemeClr val="tx1">
                    <a:lumMod val="65000"/>
                    <a:lumOff val="35000"/>
                  </a:schemeClr>
                </a:solidFill>
              </a:rPr>
              <a:t>När många israelitiska människor gick över farlig öken visade Gud dem bevis på att han vägledde och skyddade dem med molnpelaren och eldstolpen.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v" altLang="ko-KR" sz="3600">
                <a:solidFill>
                  <a:schemeClr val="tx1">
                    <a:lumMod val="65000"/>
                    <a:lumOff val="35000"/>
                  </a:schemeClr>
                </a:solidFill>
              </a:rPr>
              <a:t>Nu är Gud med mig och skydda mig. Låt oss tacka Gud.</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3200"/>
              <a:t>Gud?</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Gud är alltid med oss.</a:t>
            </a:r>
          </a:p>
          <a:p>
            <a:r xmlns:a="http://schemas.openxmlformats.org/drawingml/2006/main">
              <a:rPr lang="sv" altLang="ko-KR" sz="3600">
                <a:solidFill>
                  <a:schemeClr val="tx1">
                    <a:lumMod val="65000"/>
                    <a:lumOff val="35000"/>
                  </a:schemeClr>
                </a:solidFill>
              </a:rPr>
              <a:t>Och han skyddar oss natt och dag.</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När det israelitiska folket lämnade Egypten, vad vägledde Gud dem med?</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molnpelaren och eldpelaren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fågel och fisk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sol och måne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hund och katt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rgbClr val="FF0000"/>
                </a:solidFill>
              </a:rPr>
              <a:t>① </a:t>
            </a:r>
            <a:r xmlns:a="http://schemas.openxmlformats.org/drawingml/2006/main">
              <a:rPr lang="sv" altLang="ko-KR" sz="2800">
                <a:solidFill>
                  <a:srgbClr val="FF0000"/>
                </a:solidFill>
              </a:rPr>
              <a:t>molnpelaren och eldpelaren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På dagen gick HERREN före dem i en molnpelare för att vägleda dem på deras väg och på natten i en eldstolpe för att lysa upp dem, så att de kunde resa dag och natt.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v" altLang="ko-KR" sz="2800">
                <a:solidFill>
                  <a:schemeClr val="tx1">
                    <a:lumMod val="65000"/>
                    <a:lumOff val="35000"/>
                  </a:schemeClr>
                </a:solidFill>
              </a:rPr>
              <a:t>Andra Moseboken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b="1">
                <a:solidFill>
                  <a:schemeClr val="tx1">
                    <a:lumMod val="50000"/>
                    <a:lumOff val="50000"/>
                  </a:schemeClr>
                </a:solidFill>
              </a:rPr>
              <a:t>Nr 19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400"/>
              <a:t>Israeliter går genom det delade havet på torr mark</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Då räckte Mose ut sin hand över havet, och hela den natten drev HERREN havet tillbaka med en stark östanvind och förvandlade det till torrt land. Vattnet delades,</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v" altLang="ko-KR" sz="2800">
                <a:solidFill>
                  <a:schemeClr val="tx1">
                    <a:lumMod val="65000"/>
                    <a:lumOff val="35000"/>
                  </a:schemeClr>
                </a:solidFill>
              </a:rPr>
              <a:t>Exodus</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14:</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Moses och israeliterna mötte Röda havet på vägen till Kanaan.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Egyptier förföljde israeliterna för att fånga dem igen.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Sedan hände en underbar sak! Gud lät Röda havet dela och israeliterna gå över på den torra marken.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Egyptiska soldater förföljde dem, men havet gick tillbaka igen, alla egyptiska soldater översvämmades i havet. Ingen av dem överlevde.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sv" altLang="ko-KR" sz="2800">
                <a:solidFill>
                  <a:schemeClr val="tx1">
                    <a:lumMod val="65000"/>
                    <a:lumOff val="35000"/>
                  </a:schemeClr>
                </a:solidFill>
              </a:rPr>
              <a:t>När Farao hörde detta, blev Mose rädd för honom och flydde från Egyptens palats och gick för att bo i Midjans öken.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Vi tackar Gud för att han räddade oss! Alla israeliter sjöng glada sånger med stort nöje.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3600">
                <a:solidFill>
                  <a:schemeClr val="tx1">
                    <a:lumMod val="65000"/>
                    <a:lumOff val="35000"/>
                  </a:schemeClr>
                </a:solidFill>
              </a:rPr>
              <a:t>Gud räddade israeliterna från deras desperata situation.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v" altLang="ko-KR" sz="3600">
                <a:solidFill>
                  <a:schemeClr val="tx1">
                    <a:lumMod val="65000"/>
                    <a:lumOff val="35000"/>
                  </a:schemeClr>
                </a:solidFill>
              </a:rPr>
              <a:t>Jag var också i situationen att dö på grund av synd, men Gud sände Jesus för att rädda mig!</a:t>
            </a:r>
          </a:p>
          <a:p>
            <a:pPr xmlns:a="http://schemas.openxmlformats.org/drawingml/2006/main" algn="ctr"/>
            <a:r xmlns:a="http://schemas.openxmlformats.org/drawingml/2006/main">
              <a:rPr lang="sv" altLang="ko-KR" sz="3600">
                <a:solidFill>
                  <a:schemeClr val="tx1">
                    <a:lumMod val="65000"/>
                    <a:lumOff val="35000"/>
                  </a:schemeClr>
                </a:solidFill>
              </a:rPr>
              <a:t>Gud räddade mig från den eviga döden!</a:t>
            </a:r>
          </a:p>
          <a:p>
            <a:pPr xmlns:a="http://schemas.openxmlformats.org/drawingml/2006/main" algn="ctr"/>
            <a:r xmlns:a="http://schemas.openxmlformats.org/drawingml/2006/main">
              <a:rPr lang="sv" altLang="ko-KR" sz="3600">
                <a:solidFill>
                  <a:schemeClr val="tx1">
                    <a:lumMod val="65000"/>
                    <a:lumOff val="35000"/>
                  </a:schemeClr>
                </a:solidFill>
              </a:rPr>
              <a:t>Åh, Fader Gud, tack så mycket!</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3200"/>
              <a:t>Gud är?</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Gud är vår frälsare som räddar sitt folk på ett underbart sätt.</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Hur gick israeliterna över Röda havet?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Gud sände dem ett stort skepp.</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Gud lät dem gå på havsvattnet.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Gud delade Röda havet och lät dem gå vidare</a:t>
            </a:r>
          </a:p>
          <a:p>
            <a:r xmlns:a="http://schemas.openxmlformats.org/drawingml/2006/main">
              <a:rPr lang="sv" altLang="ko-KR" sz="2800">
                <a:solidFill>
                  <a:schemeClr val="tx1">
                    <a:lumMod val="65000"/>
                    <a:lumOff val="35000"/>
                  </a:schemeClr>
                </a:solidFill>
              </a:rPr>
              <a:t>den torra marken.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Gud lät dem flyga över havet.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rgbClr val="FF0000"/>
                </a:solidFill>
              </a:rPr>
              <a:t>③ </a:t>
            </a:r>
            <a:r xmlns:a="http://schemas.openxmlformats.org/drawingml/2006/main">
              <a:rPr lang="sv" altLang="ko-KR" sz="2800">
                <a:solidFill>
                  <a:srgbClr val="FF0000"/>
                </a:solidFill>
              </a:rPr>
              <a:t>Gud delade Röda havet och lät dem gå vidare</a:t>
            </a:r>
          </a:p>
          <a:p>
            <a:r xmlns:a="http://schemas.openxmlformats.org/drawingml/2006/main">
              <a:rPr lang="sv" altLang="ko-KR" sz="2800">
                <a:solidFill>
                  <a:srgbClr val="FF0000"/>
                </a:solidFill>
              </a:rPr>
              <a:t>den torra marken.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Då räckte Mose ut sin hand över havet, och hela den natten drev HERREN havet tillbaka med en stark östanvind och förvandlade det till torrt land. Vattnet delades,</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v" altLang="ko-KR" sz="2800">
                <a:solidFill>
                  <a:schemeClr val="tx1">
                    <a:lumMod val="65000"/>
                    <a:lumOff val="35000"/>
                  </a:schemeClr>
                </a:solidFill>
              </a:rPr>
              <a:t>Exodus</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14:</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b="1">
                <a:solidFill>
                  <a:schemeClr val="tx1">
                    <a:lumMod val="50000"/>
                    <a:lumOff val="50000"/>
                  </a:schemeClr>
                </a:solidFill>
              </a:rPr>
              <a:t>Nr 20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3600"/>
              <a:t>Gud som svikit kött</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bg1">
                    <a:lumMod val="50000"/>
                  </a:schemeClr>
                </a:solidFill>
              </a:rPr>
              <a:t>"Jag har hört israeliternas knorrande. Säg till dem: I skymningen skall ni äta kött, och på morgonen skall ni bli mätta med bröd. Då skall ni inse att jag är HERREN, er Gud."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v" altLang="ko-KR" sz="2800">
                <a:solidFill>
                  <a:schemeClr val="tx1">
                    <a:lumMod val="65000"/>
                    <a:lumOff val="35000"/>
                  </a:schemeClr>
                </a:solidFill>
              </a:rPr>
              <a:t>Exodus</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Israeliterna hade ingen mat i öknen. Sedan klagade de mot Mose och Gud.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Då sade Herren till Mose. "Jag ska släppa ner mat från himlen åt dig."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På morgonen dök tunna flingor som frost upp på ökengolvet.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sv" altLang="ko-KR" sz="2800">
                <a:solidFill>
                  <a:schemeClr val="tx1">
                    <a:lumMod val="65000"/>
                    <a:lumOff val="35000"/>
                  </a:schemeClr>
                </a:solidFill>
              </a:rPr>
              <a:t>Moses levde som herde i 40 år och till slut blev han 80 år gammal.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På kvällen kom vaktlar över dem och föll ner och täckte lägret. De samlade ihop dem, lagade mat och åt dem. De svalt inte ens i öknen.</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600">
                <a:solidFill>
                  <a:schemeClr val="tx1">
                    <a:lumMod val="65000"/>
                    <a:lumOff val="35000"/>
                  </a:schemeClr>
                </a:solidFill>
              </a:rPr>
              <a:t>"Tack Gud!" Mose och israeliterna var förvånade över Guds allsmäktiga makt.</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3600">
                <a:solidFill>
                  <a:schemeClr val="tx1">
                    <a:lumMod val="65000"/>
                    <a:lumOff val="35000"/>
                  </a:schemeClr>
                </a:solidFill>
              </a:rPr>
              <a:t>Gud försåg sitt folk med daglig mat med fantastiskt sätt och sin allsmäktiga kraft även i öknen där de inte kunde hitta någon.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v" altLang="ko-KR" sz="3600">
                <a:solidFill>
                  <a:schemeClr val="tx1">
                    <a:lumMod val="65000"/>
                    <a:lumOff val="35000"/>
                  </a:schemeClr>
                </a:solidFill>
              </a:rPr>
              <a:t>Vi tror att Gud kommer att förse oss med våra förnödenheter med sin underbara väg troget.</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3200"/>
              <a:t>Gud är?</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Han är underbar Gud som känner till våra nödvändigheter i förväg och förser dem med sitt fantastiska sätt.</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Vad gav Gud till sitt svältande folk?</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Manna och vaktel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Bröd och mjölk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Kött och vatten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Ris och soppa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rgbClr val="FF0000"/>
                </a:solidFill>
              </a:rPr>
              <a:t>① </a:t>
            </a:r>
            <a:r xmlns:a="http://schemas.openxmlformats.org/drawingml/2006/main">
              <a:rPr lang="sv" altLang="ko-KR" sz="2800">
                <a:solidFill>
                  <a:srgbClr val="FF0000"/>
                </a:solidFill>
              </a:rPr>
              <a:t>Manna och vaktel</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bg1">
                    <a:lumMod val="50000"/>
                  </a:schemeClr>
                </a:solidFill>
              </a:rPr>
              <a:t>"Jag har hört israeliternas knorrande. Säg till dem: I skymningen skall ni äta kött, och på morgonen skall ni bli mätta med bröd. Då skall ni inse att jag är HERREN, er Gud."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v" altLang="ko-KR" sz="2800">
                <a:solidFill>
                  <a:schemeClr val="tx1">
                    <a:lumMod val="65000"/>
                    <a:lumOff val="35000"/>
                  </a:schemeClr>
                </a:solidFill>
              </a:rPr>
              <a:t>Exodus</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sv" altLang="ko-KR" b="1">
                <a:solidFill>
                  <a:schemeClr val="tx1">
                    <a:lumMod val="50000"/>
                    <a:lumOff val="50000"/>
                  </a:schemeClr>
                </a:solidFill>
              </a:rPr>
              <a:t>Nej.</a:t>
            </a:r>
            <a:r xmlns:a="http://schemas.openxmlformats.org/drawingml/2006/main">
              <a:rPr lang="sv" altLang="en-US" b="1">
                <a:solidFill>
                  <a:schemeClr val="tx1">
                    <a:lumMod val="50000"/>
                    <a:lumOff val="50000"/>
                  </a:schemeClr>
                </a:solidFill>
              </a:rPr>
              <a:t> </a:t>
            </a:r>
            <a:r xmlns:a="http://schemas.openxmlformats.org/drawingml/2006/main">
              <a:rPr lang="sv" altLang="ko-KR" b="1">
                <a:solidFill>
                  <a:schemeClr val="tx1">
                    <a:lumMod val="50000"/>
                    <a:lumOff val="50000"/>
                  </a:schemeClr>
                </a:solidFill>
              </a:rPr>
              <a:t>21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sv" altLang="ko-KR" sz="4000"/>
              <a:t>De tio budorden</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sv" altLang="ko-KR" sz="3600">
                <a:solidFill>
                  <a:schemeClr val="tx1">
                    <a:lumMod val="65000"/>
                    <a:lumOff val="35000"/>
                  </a:schemeClr>
                </a:solidFill>
              </a:rPr>
              <a:t>Mose var där hos HERREN fyrtio dagar och fyrtio nätter utan att äta</a:t>
            </a:r>
          </a:p>
          <a:p>
            <a:r xmlns:a="http://schemas.openxmlformats.org/drawingml/2006/main">
              <a:rPr lang="sv" altLang="ko-KR" sz="3600">
                <a:solidFill>
                  <a:schemeClr val="tx1">
                    <a:lumMod val="65000"/>
                    <a:lumOff val="35000"/>
                  </a:schemeClr>
                </a:solidFill>
              </a:rPr>
              <a:t>bröd eller dricksvatten. Och han skrev på tavlorna förbundets ord, de tio budorden.</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sv" altLang="ko-KR" sz="2800">
                <a:solidFill>
                  <a:schemeClr val="tx1">
                    <a:lumMod val="65000"/>
                    <a:lumOff val="35000"/>
                  </a:schemeClr>
                </a:solidFill>
              </a:rPr>
              <a:t>2 Mosebok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sv" altLang="ko-KR" sz="2800">
                <a:solidFill>
                  <a:schemeClr val="tx1">
                    <a:lumMod val="65000"/>
                    <a:lumOff val="35000"/>
                  </a:schemeClr>
                </a:solidFill>
              </a:rPr>
              <a:t>Israeliterna anlände till berget Horeb (Sinaiberget). Herren Guds härlighet var full på berget Sinai (berget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sv" altLang="ko-KR" sz="2800">
                <a:solidFill>
                  <a:schemeClr val="tx1">
                    <a:lumMod val="65000"/>
                    <a:lumOff val="35000"/>
                  </a:schemeClr>
                </a:solidFill>
              </a:rPr>
              <a:t>Gud sade till Mose: "Kom upp till mig på berget." Mose gick upp på Guds berg.</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sv" altLang="ko-KR" sz="2800">
                <a:solidFill>
                  <a:schemeClr val="tx1">
                    <a:lumMod val="65000"/>
                    <a:lumOff val="35000"/>
                  </a:schemeClr>
                </a:solidFill>
              </a:rPr>
              <a:t>En dag kallade Gud till honom i den brinnande busken och sade till honom. "Jag sänder dig till Farao för att rädda mitt folk israeliterna ur Egypten."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sv" altLang="ko-KR" sz="2800">
                <a:solidFill>
                  <a:schemeClr val="tx1">
                    <a:lumMod val="65000"/>
                    <a:lumOff val="35000"/>
                  </a:schemeClr>
                </a:solidFill>
              </a:rPr>
              <a:t>Herren Gud möttes på berget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sv" altLang="ko-KR" sz="2800">
                <a:solidFill>
                  <a:schemeClr val="tx1">
                    <a:lumMod val="65000"/>
                    <a:lumOff val="35000"/>
                  </a:schemeClr>
                </a:solidFill>
              </a:rPr>
              <a:t>Gud gav Mose stentavlorna. Gud skrev lagarna och befallningarna på den för att israeliterna skulle hålla de tio budorden.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sv" altLang="ko-KR" sz="2600">
                <a:solidFill>
                  <a:schemeClr val="tx1">
                    <a:lumMod val="65000"/>
                    <a:lumOff val="35000"/>
                  </a:schemeClr>
                </a:solidFill>
              </a:rPr>
              <a:t>"Tack, Herre, för att du ger oss lagarna."</a:t>
            </a:r>
          </a:p>
          <a:p>
            <a:r xmlns:a="http://schemas.openxmlformats.org/drawingml/2006/main">
              <a:rPr lang="sv" altLang="ko-KR" sz="2600">
                <a:solidFill>
                  <a:schemeClr val="tx1">
                    <a:lumMod val="65000"/>
                    <a:lumOff val="35000"/>
                  </a:schemeClr>
                </a:solidFill>
              </a:rPr>
              <a:t>Moses tänkte: "Jag ska befria och undervisa om dessa dyrbara tio bud."</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v"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sv" altLang="ko-KR" sz="3200">
                <a:solidFill>
                  <a:schemeClr val="tx1">
                    <a:lumMod val="65000"/>
                    <a:lumOff val="35000"/>
                  </a:schemeClr>
                </a:solidFill>
              </a:rPr>
              <a:t>De tio budorden är de dyrbara föreskrifter som Gud har gett för vårt liv.</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v" altLang="ko-KR" sz="3200">
                <a:solidFill>
                  <a:schemeClr val="tx1">
                    <a:lumMod val="65000"/>
                    <a:lumOff val="35000"/>
                  </a:schemeClr>
                </a:solidFill>
              </a:rPr>
              <a:t>När vi lyder Guds lagar kommer Gud att vara nöjd med vårt liv.</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sv" altLang="ko-KR" sz="3200"/>
              <a:t>Gud?</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sv"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sv" altLang="ko-KR" sz="3600">
                <a:solidFill>
                  <a:schemeClr val="tx1">
                    <a:lumMod val="65000"/>
                    <a:lumOff val="35000"/>
                  </a:schemeClr>
                </a:solidFill>
              </a:rPr>
              <a:t>Gud har gett oss lagarna och de tio budorden.</a:t>
            </a:r>
          </a:p>
          <a:p>
            <a:endParaRPr lang="en-US" altLang="ko-KR" sz="3600">
              <a:solidFill>
                <a:schemeClr val="tx1">
                  <a:lumMod val="65000"/>
                  <a:lumOff val="35000"/>
                </a:schemeClr>
              </a:solidFill>
            </a:endParaRPr>
          </a:p>
          <a:p>
            <a:r xmlns:a="http://schemas.openxmlformats.org/drawingml/2006/main">
              <a:rPr lang="sv" altLang="ko-KR" sz="3600">
                <a:solidFill>
                  <a:schemeClr val="tx1">
                    <a:lumMod val="65000"/>
                    <a:lumOff val="35000"/>
                  </a:schemeClr>
                </a:solidFill>
              </a:rPr>
              <a:t>Gud lät sig känna till oss genom dessa lagar och bud.</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sv" altLang="ko-KR" sz="4000">
                <a:solidFill>
                  <a:srgbClr val="FF0000"/>
                </a:solidFill>
              </a:rPr>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sv" altLang="ko-KR" sz="3200">
                <a:solidFill>
                  <a:schemeClr val="tx1">
                    <a:lumMod val="65000"/>
                    <a:lumOff val="35000"/>
                  </a:schemeClr>
                </a:solidFill>
              </a:rPr>
              <a:t>Var skrev Gud de tio budorden?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Trätablett</a:t>
            </a:r>
            <a:r xmlns:a="http://schemas.openxmlformats.org/drawingml/2006/main">
              <a:rPr lang="sv"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Lera</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läsplatta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Papper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Stentablett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sv" altLang="en-US" sz="2800">
                <a:solidFill>
                  <a:srgbClr val="FF0000"/>
                </a:solidFill>
              </a:rPr>
              <a:t>④ </a:t>
            </a:r>
            <a:r xmlns:a="http://schemas.openxmlformats.org/drawingml/2006/main">
              <a:rPr lang="sv" altLang="ko-KR" sz="2800">
                <a:solidFill>
                  <a:srgbClr val="FF0000"/>
                </a:solidFill>
              </a:rPr>
              <a:t>Stentablett</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sv" altLang="ko-KR" sz="3600">
                <a:solidFill>
                  <a:schemeClr val="tx1">
                    <a:lumMod val="65000"/>
                    <a:lumOff val="35000"/>
                  </a:schemeClr>
                </a:solidFill>
              </a:rPr>
              <a:t>Mose var där hos HERREN fyrtio dagar och fyrtio nätter utan att äta</a:t>
            </a:r>
          </a:p>
          <a:p>
            <a:r xmlns:a="http://schemas.openxmlformats.org/drawingml/2006/main">
              <a:rPr lang="sv" altLang="ko-KR" sz="3600">
                <a:solidFill>
                  <a:schemeClr val="tx1">
                    <a:lumMod val="65000"/>
                    <a:lumOff val="35000"/>
                  </a:schemeClr>
                </a:solidFill>
              </a:rPr>
              <a:t>bröd eller dricksvatten. Och han skrev på tavlorna förbundets ord, de tio budorden.</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sv" altLang="ko-KR" sz="2800">
                <a:solidFill>
                  <a:schemeClr val="tx1">
                    <a:lumMod val="65000"/>
                    <a:lumOff val="35000"/>
                  </a:schemeClr>
                </a:solidFill>
              </a:rPr>
              <a:t>2 Mosebok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b="1">
                <a:solidFill>
                  <a:schemeClr val="tx1">
                    <a:lumMod val="50000"/>
                    <a:lumOff val="50000"/>
                  </a:schemeClr>
                </a:solidFill>
              </a:rPr>
              <a:t>Nr 22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400"/>
              <a:t>Guldkalven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bg1">
                    <a:lumMod val="50000"/>
                  </a:schemeClr>
                </a:solidFill>
              </a:rPr>
              <a:t>Han tog vad de räckte honom och gjorde det till en idol gjuten i form</a:t>
            </a:r>
          </a:p>
          <a:p>
            <a:r xmlns:a="http://schemas.openxmlformats.org/drawingml/2006/main">
              <a:rPr lang="sv" altLang="ko-KR" sz="3600">
                <a:solidFill>
                  <a:schemeClr val="bg1">
                    <a:lumMod val="50000"/>
                  </a:schemeClr>
                </a:solidFill>
              </a:rPr>
              <a:t>av en kalv, forma den med ett verktyg. Då sade de: "Dessa är dina gudar, Israel, som förde dig upp ur Egypten."</a:t>
            </a:r>
          </a:p>
          <a:p>
            <a:r xmlns:a="http://schemas.openxmlformats.org/drawingml/2006/main">
              <a:rPr lang="sv"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v" altLang="ko-KR" sz="2800">
                <a:solidFill>
                  <a:schemeClr val="tx1">
                    <a:lumMod val="65000"/>
                    <a:lumOff val="35000"/>
                  </a:schemeClr>
                </a:solidFill>
              </a:rPr>
              <a:t>Exodus</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När Moses inte kom ner från berget så länge kände de sig oroliga. "Vi behöver vår gud som leder oss istället för Moses."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sv" altLang="ko-KR" sz="2600">
                <a:solidFill>
                  <a:schemeClr val="tx1">
                    <a:lumMod val="65000"/>
                    <a:lumOff val="35000"/>
                  </a:schemeClr>
                </a:solidFill>
              </a:rPr>
              <a:t>Mose kom tillbaka till Egypten för att rädda sitt folk, israeliterna som höll i staven som Gud gav honom.</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Så de gjorde en guldkalv och tillbad den som deras gud för att leda dem.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Moses som kom ner med de tio budorden blev så arg.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Gud var arg på dem. "Jag kommer att förstöra dem. Då ska jag göra dig till en stor nation."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600">
                <a:solidFill>
                  <a:schemeClr val="tx1">
                    <a:lumMod val="65000"/>
                    <a:lumOff val="35000"/>
                  </a:schemeClr>
                </a:solidFill>
              </a:rPr>
              <a:t>Men Mose bad till Gud att förlåta dem på allvar. Gud hörde Moses bön och förlät dem.</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a:t>
            </a:r>
            <a:r xmlns:a="http://schemas.openxmlformats.org/drawingml/2006/main">
              <a:rPr lang="sv" altLang="en-US" sz="4000">
                <a:solidFill>
                  <a:srgbClr val="FF0000"/>
                </a:solidFill>
              </a:rPr>
              <a:t> </a:t>
            </a:r>
            <a:r xmlns:a="http://schemas.openxmlformats.org/drawingml/2006/main">
              <a:rPr lang="sv" altLang="ko-KR" sz="4000">
                <a:solidFill>
                  <a:srgbClr val="FF0000"/>
                </a:solidFill>
              </a:rPr>
              <a:t>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3600">
                <a:solidFill>
                  <a:schemeClr val="tx1">
                    <a:lumMod val="65000"/>
                    <a:lumOff val="35000"/>
                  </a:schemeClr>
                </a:solidFill>
              </a:rPr>
              <a:t>Det Gud hatar mest är att dyrka andra gudar istället för Honom.</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v" altLang="ko-KR" sz="3600">
                <a:solidFill>
                  <a:schemeClr val="tx1">
                    <a:lumMod val="65000"/>
                    <a:lumOff val="35000"/>
                  </a:schemeClr>
                </a:solidFill>
              </a:rPr>
              <a:t>Du ska inte göra dig någon avgud till varje pris.</a:t>
            </a:r>
          </a:p>
          <a:p>
            <a:pPr xmlns:a="http://schemas.openxmlformats.org/drawingml/2006/main" algn="ctr"/>
            <a:r xmlns:a="http://schemas.openxmlformats.org/drawingml/2006/main">
              <a:rPr lang="sv" altLang="ko-KR" sz="3600">
                <a:solidFill>
                  <a:schemeClr val="tx1">
                    <a:lumMod val="65000"/>
                    <a:lumOff val="35000"/>
                  </a:schemeClr>
                </a:solidFill>
              </a:rPr>
              <a:t>Oavsett vad som händer ska du inte böja dig för dem och tillbe dem.</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3200">
                <a:solidFill>
                  <a:srgbClr val="FF0000"/>
                </a:solidFill>
              </a:rPr>
              <a:t>Gud?</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Gud hatar att dyrka avgudar mest istället för honom.</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Vilken avgud gjorde israeliterna för att de begick synder?</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Gyllene</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Örn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Guldkalv</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Silverkalv</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Silver</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Örn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rgbClr val="FF0000"/>
                </a:solidFill>
              </a:rPr>
              <a:t>② </a:t>
            </a:r>
            <a:r xmlns:a="http://schemas.openxmlformats.org/drawingml/2006/main">
              <a:rPr lang="sv" altLang="ko-KR" sz="2800">
                <a:solidFill>
                  <a:srgbClr val="FF0000"/>
                </a:solidFill>
              </a:rPr>
              <a:t>Guldkalv</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bg1">
                    <a:lumMod val="50000"/>
                  </a:schemeClr>
                </a:solidFill>
              </a:rPr>
              <a:t>Han tog vad de räckte honom och gjorde det till en idol gjuten i form</a:t>
            </a:r>
          </a:p>
          <a:p>
            <a:r xmlns:a="http://schemas.openxmlformats.org/drawingml/2006/main">
              <a:rPr lang="sv" altLang="ko-KR" sz="3600">
                <a:solidFill>
                  <a:schemeClr val="bg1">
                    <a:lumMod val="50000"/>
                  </a:schemeClr>
                </a:solidFill>
              </a:rPr>
              <a:t>av en kalv, forma den med ett verktyg. Då sade de: "Dessa är dina gudar, Israel, som förde dig upp ur Egypten."</a:t>
            </a:r>
          </a:p>
          <a:p>
            <a:r xmlns:a="http://schemas.openxmlformats.org/drawingml/2006/main">
              <a:rPr lang="sv"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v" altLang="ko-KR" sz="2800">
                <a:solidFill>
                  <a:schemeClr val="tx1">
                    <a:lumMod val="65000"/>
                    <a:lumOff val="35000"/>
                  </a:schemeClr>
                </a:solidFill>
              </a:rPr>
              <a:t>Exodus</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b="1">
                <a:solidFill>
                  <a:schemeClr val="tx1">
                    <a:lumMod val="50000"/>
                    <a:lumOff val="50000"/>
                  </a:schemeClr>
                </a:solidFill>
              </a:rPr>
              <a:t>Nr 23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400"/>
              <a:t>Guds hus (Tabernaklet) i öknen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bg1">
                    <a:lumMod val="50000"/>
                  </a:schemeClr>
                </a:solidFill>
              </a:rPr>
              <a:t>Den dag då tabernaklet, vittnesbördets tält, restes, täckte molnet det. Från kvällen till morgonen såg molnet ovanför tabernaklet ut som eld.</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v" altLang="ko-KR" sz="2800">
                <a:solidFill>
                  <a:schemeClr val="tx1">
                    <a:lumMod val="65000"/>
                    <a:lumOff val="35000"/>
                  </a:schemeClr>
                </a:solidFill>
              </a:rPr>
              <a:t>Tal</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sv"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sv" altLang="ko-KR" sz="3200">
                <a:solidFill>
                  <a:schemeClr val="tx1">
                    <a:lumMod val="65000"/>
                    <a:lumOff val="35000"/>
                  </a:schemeClr>
                </a:solidFill>
              </a:rPr>
              <a:t>Gud kallade Moses som ledare för israeliterna när han var 80 år gammal.</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v" altLang="ko-KR" sz="3200">
                <a:solidFill>
                  <a:schemeClr val="tx1">
                    <a:lumMod val="65000"/>
                    <a:lumOff val="35000"/>
                  </a:schemeClr>
                </a:solidFill>
              </a:rPr>
              <a:t>Guds plan är annorlunda än vår, men hans plan är alltid perfekt.</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v" altLang="ko-KR" sz="3200">
                <a:solidFill>
                  <a:schemeClr val="tx1">
                    <a:lumMod val="65000"/>
                    <a:lumOff val="35000"/>
                  </a:schemeClr>
                </a:solidFill>
              </a:rPr>
              <a:t>Vi måste tro att Guds plan är perfekt och vi måste lita på honom.</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Gud sade till Mose att han skulle göra tabernaklet till Guds hus.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Gud berättade allt om tabernaklet - dess form och allt som skulle förberedas för det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Och Gud lät dem veta hur man använder varje artikel när de tillber Gud i Tabernaklet.</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Mose och israeliterna gjorde tabernaklet - Guds hus - enligt Guds instruktioner.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600">
                <a:solidFill>
                  <a:schemeClr val="tx1">
                    <a:lumMod val="65000"/>
                    <a:lumOff val="35000"/>
                  </a:schemeClr>
                </a:solidFill>
              </a:rPr>
              <a:t>Den dagen då tabernaklet restes, täckte molnet som visade Guds härlighet det. Tabernaklet var tecknet på att Gud var med israeliterna.</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3600">
                <a:solidFill>
                  <a:schemeClr val="tx1">
                    <a:lumMod val="65000"/>
                    <a:lumOff val="35000"/>
                  </a:schemeClr>
                </a:solidFill>
              </a:rPr>
              <a:t>Gud lät israeliterna göra tabernaklet - Guds hus, och lät dem leva med tabernaklet som sitt centrum.</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sv" altLang="ko-KR" sz="3600">
                <a:solidFill>
                  <a:schemeClr val="tx1">
                    <a:lumMod val="65000"/>
                    <a:lumOff val="35000"/>
                  </a:schemeClr>
                </a:solidFill>
              </a:rPr>
              <a:t>Vi bör leva med Gud som vårt sinnes och livets centrum.</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3200">
                <a:solidFill>
                  <a:srgbClr val="FF0000"/>
                </a:solidFill>
              </a:rPr>
              <a:t>Gud?</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Gud bor med oss, vandrar med oss, leder oss och talar med oss.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Vad lät Gud israeliterna göra?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Guldkalv</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Tio budord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Palace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Tabernaklet - Guds hus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rgbClr val="FF0000"/>
                </a:solidFill>
              </a:rPr>
              <a:t>④ </a:t>
            </a:r>
            <a:r xmlns:a="http://schemas.openxmlformats.org/drawingml/2006/main">
              <a:rPr lang="sv" altLang="ko-KR" sz="2800">
                <a:solidFill>
                  <a:srgbClr val="FF0000"/>
                </a:solidFill>
              </a:rPr>
              <a:t>Tabernaklet - Guds hus</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bg1">
                    <a:lumMod val="50000"/>
                  </a:schemeClr>
                </a:solidFill>
              </a:rPr>
              <a:t>Den dag då tabernaklet, vittnesbördets tält, restes, täckte molnet det. Från kvällen till morgonen såg molnet ovanför tabernaklet ut som eld.</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v" altLang="ko-KR" sz="2800">
                <a:solidFill>
                  <a:schemeClr val="tx1">
                    <a:lumMod val="65000"/>
                    <a:lumOff val="35000"/>
                  </a:schemeClr>
                </a:solidFill>
              </a:rPr>
              <a:t>Tal</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b="1">
                <a:solidFill>
                  <a:schemeClr val="tx1">
                    <a:lumMod val="50000"/>
                    <a:lumOff val="50000"/>
                  </a:schemeClr>
                </a:solidFill>
              </a:rPr>
              <a:t>Nr 24</a:t>
            </a:r>
            <a:r xmlns:a="http://schemas.openxmlformats.org/drawingml/2006/main">
              <a:rPr lang="sv" altLang="en-US" b="1">
                <a:solidFill>
                  <a:schemeClr val="tx1">
                    <a:lumMod val="50000"/>
                    <a:lumOff val="50000"/>
                  </a:schemeClr>
                </a:solidFill>
              </a:rPr>
              <a:t> </a:t>
            </a:r>
            <a:r xmlns:a="http://schemas.openxmlformats.org/drawingml/2006/main">
              <a:rPr lang="sv" altLang="ko-KR" b="1">
                <a:solidFill>
                  <a:schemeClr val="tx1">
                    <a:lumMod val="50000"/>
                    <a:lumOff val="50000"/>
                  </a:schemeClr>
                </a:solidFill>
              </a:rPr>
              <a:t>De</a:t>
            </a:r>
            <a:r xmlns:a="http://schemas.openxmlformats.org/drawingml/2006/main">
              <a:rPr lang="sv" altLang="en-US" b="1">
                <a:solidFill>
                  <a:schemeClr val="tx1">
                    <a:lumMod val="50000"/>
                    <a:lumOff val="50000"/>
                  </a:schemeClr>
                </a:solidFill>
              </a:rPr>
              <a:t> </a:t>
            </a:r>
            <a:r xmlns:a="http://schemas.openxmlformats.org/drawingml/2006/main">
              <a:rPr lang="sv" altLang="ko-KR" b="1">
                <a:solidFill>
                  <a:schemeClr val="tx1">
                    <a:lumMod val="50000"/>
                    <a:lumOff val="50000"/>
                  </a:schemeClr>
                </a:solidFill>
              </a:rPr>
              <a:t>ord</a:t>
            </a:r>
            <a:r xmlns:a="http://schemas.openxmlformats.org/drawingml/2006/main">
              <a:rPr lang="sv" altLang="en-US" b="1">
                <a:solidFill>
                  <a:schemeClr val="tx1">
                    <a:lumMod val="50000"/>
                    <a:lumOff val="50000"/>
                  </a:schemeClr>
                </a:solidFill>
              </a:rPr>
              <a:t> </a:t>
            </a:r>
            <a:r xmlns:a="http://schemas.openxmlformats.org/drawingml/2006/main">
              <a:rPr lang="sv" altLang="ko-KR" b="1">
                <a:solidFill>
                  <a:schemeClr val="tx1">
                    <a:lumMod val="50000"/>
                    <a:lumOff val="50000"/>
                  </a:schemeClr>
                </a:solidFill>
              </a:rPr>
              <a:t>av</a:t>
            </a:r>
            <a:r xmlns:a="http://schemas.openxmlformats.org/drawingml/2006/main">
              <a:rPr lang="sv" altLang="en-US" b="1">
                <a:solidFill>
                  <a:schemeClr val="tx1">
                    <a:lumMod val="50000"/>
                    <a:lumOff val="50000"/>
                  </a:schemeClr>
                </a:solidFill>
              </a:rPr>
              <a:t> </a:t>
            </a:r>
            <a:r xmlns:a="http://schemas.openxmlformats.org/drawingml/2006/main">
              <a:rPr lang="sv" altLang="ko-KR" b="1">
                <a:solidFill>
                  <a:schemeClr val="tx1">
                    <a:lumMod val="50000"/>
                    <a:lumOff val="50000"/>
                  </a:schemeClr>
                </a:solidFill>
              </a:rPr>
              <a:t>Gud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400"/>
              <a:t>Kollapsade Jeriko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sv" altLang="ko-KR" sz="3200"/>
              <a:t>Gud är?</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sv"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sv" altLang="ko-KR" sz="3600">
                <a:solidFill>
                  <a:schemeClr val="tx1">
                    <a:lumMod val="65000"/>
                    <a:lumOff val="35000"/>
                  </a:schemeClr>
                </a:solidFill>
              </a:rPr>
              <a:t>Gud leder oss med sina perfekta planer. Det finns inga misstag i Guds planer.</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För sjunde gången, när prästerna blåste i basunstöten, befallde Josua folket: "Rop! Ty Herren har givit er staden!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v" altLang="ko-KR" sz="2800">
                <a:solidFill>
                  <a:schemeClr val="tx1">
                    <a:lumMod val="65000"/>
                    <a:lumOff val="35000"/>
                  </a:schemeClr>
                </a:solidFill>
              </a:rPr>
              <a:t>Joshua</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Israeliterna ville gå in i det utlovade landet. Men Jeriko, som var ett stort slott, blockerade deras väg.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Gud sa till Josua, som var ledare för dem, hur man skulle förgöra Jeriko.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Israeliterna marscherade runt Jerikos mur i sju dagar enligt Guds instruktioner.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Medan de marscherade runt muren i sex dagar, varje dag en gång, rörde sig Jeriko inte en tum.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På den sjunde dagen marscherade de runt den sju gånger. Vid sjunde gången ropade de högt, väggen rasade ner.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3200">
                <a:solidFill>
                  <a:schemeClr val="tx1">
                    <a:lumMod val="65000"/>
                    <a:lumOff val="35000"/>
                  </a:schemeClr>
                </a:solidFill>
              </a:rPr>
              <a:t>Israeliterna kunde inte förstöra Jeriko av egen kraft. Men Gud förstörde Jeriko genom sin egen kraft för dem.</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v" altLang="ko-KR" sz="3200">
                <a:solidFill>
                  <a:schemeClr val="tx1">
                    <a:lumMod val="65000"/>
                    <a:lumOff val="35000"/>
                  </a:schemeClr>
                </a:solidFill>
              </a:rPr>
              <a:t>Israeliterna har vunnit segern genom lydnad mot Gud.</a:t>
            </a:r>
          </a:p>
          <a:p>
            <a:pPr xmlns:a="http://schemas.openxmlformats.org/drawingml/2006/main" algn="ctr"/>
            <a:r xmlns:a="http://schemas.openxmlformats.org/drawingml/2006/main">
              <a:rPr lang="sv" altLang="ko-KR" sz="3200">
                <a:solidFill>
                  <a:schemeClr val="tx1">
                    <a:lumMod val="65000"/>
                    <a:lumOff val="35000"/>
                  </a:schemeClr>
                </a:solidFill>
              </a:rPr>
              <a:t>Låt oss leva vårt liv i lydnad mot Gud.</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sv" altLang="ko-KR" sz="3200">
                <a:solidFill>
                  <a:schemeClr val="tx1">
                    <a:lumMod val="65000"/>
                    <a:lumOff val="35000"/>
                  </a:schemeClr>
                </a:solidFill>
              </a:rPr>
              <a:t>Låt oss tacka Gud för att han fick oss att vinna!</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3200"/>
              <a:t>Gud?</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rgbClr val="C00000"/>
                </a:solidFill>
              </a:rPr>
              <a:t>Gud..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Gud ger sitt folk seger genom sin stora kraft.</a:t>
            </a:r>
          </a:p>
          <a:p>
            <a:endParaRPr lang="en-US" altLang="ko-KR" sz="3600">
              <a:solidFill>
                <a:schemeClr val="tx1">
                  <a:lumMod val="65000"/>
                  <a:lumOff val="35000"/>
                </a:schemeClr>
              </a:solidFill>
            </a:endParaRPr>
          </a:p>
          <a:p>
            <a:r xmlns:a="http://schemas.openxmlformats.org/drawingml/2006/main">
              <a:rPr lang="sv" altLang="ko-KR" sz="3600">
                <a:solidFill>
                  <a:schemeClr val="tx1">
                    <a:lumMod val="65000"/>
                    <a:lumOff val="35000"/>
                  </a:schemeClr>
                </a:solidFill>
              </a:rPr>
              <a:t>Han är segerns Gud!</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Vad beordrade Gud Josua att förstöra Jeriko?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Kasta stenar mot Jeriko i sju dagar.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Be i sju dagar för Jeriko.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Sjung lovsång i sju dagar för Jeriko.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2800">
                <a:solidFill>
                  <a:schemeClr val="tx1">
                    <a:lumMod val="65000"/>
                    <a:lumOff val="35000"/>
                  </a:schemeClr>
                </a:solidFill>
              </a:rPr>
              <a:t>④ Marsch Jerikos mur i sju dagar och kl</a:t>
            </a:r>
          </a:p>
          <a:p>
            <a:r xmlns:a="http://schemas.openxmlformats.org/drawingml/2006/main">
              <a:rPr lang="sv" altLang="ko-KR" sz="2800">
                <a:solidFill>
                  <a:schemeClr val="tx1">
                    <a:lumMod val="65000"/>
                    <a:lumOff val="35000"/>
                  </a:schemeClr>
                </a:solidFill>
              </a:rPr>
              <a:t>den sista dagen ge ett högt rop.</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en-US" sz="2800">
                <a:solidFill>
                  <a:srgbClr val="FF0000"/>
                </a:solidFill>
              </a:rPr>
              <a:t>④ </a:t>
            </a:r>
            <a:r xmlns:a="http://schemas.openxmlformats.org/drawingml/2006/main">
              <a:rPr lang="sv" altLang="ko-KR" sz="2800">
                <a:solidFill>
                  <a:srgbClr val="FF0000"/>
                </a:solidFill>
              </a:rPr>
              <a:t>Marsch Jerikos mur i sju dagar och kl</a:t>
            </a:r>
          </a:p>
          <a:p>
            <a:r xmlns:a="http://schemas.openxmlformats.org/drawingml/2006/main">
              <a:rPr lang="sv" altLang="ko-KR" sz="2800">
                <a:solidFill>
                  <a:srgbClr val="FF0000"/>
                </a:solidFill>
              </a:rPr>
              <a:t>den sista dagen ge ett högt rop.</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sv" altLang="ko-KR" sz="3600">
                <a:solidFill>
                  <a:schemeClr val="tx1">
                    <a:lumMod val="65000"/>
                    <a:lumOff val="35000"/>
                  </a:schemeClr>
                </a:solidFill>
              </a:rPr>
              <a:t>För sjunde gången, när prästerna blåste i basunstöten, befallde Josua folket: "Rop! Ty Herren har givit er staden!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sv" altLang="ko-KR" sz="2800">
                <a:solidFill>
                  <a:schemeClr val="tx1">
                    <a:lumMod val="65000"/>
                    <a:lumOff val="35000"/>
                  </a:schemeClr>
                </a:solidFill>
              </a:rPr>
              <a:t>Joshua</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